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9" r:id="rId4"/>
    <p:sldId id="282" r:id="rId5"/>
    <p:sldId id="285" r:id="rId6"/>
    <p:sldId id="284" r:id="rId7"/>
    <p:sldId id="286" r:id="rId8"/>
    <p:sldId id="283" r:id="rId9"/>
    <p:sldId id="280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98435-DA92-414F-AB55-CF7D3BC646E6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13D6F-0150-4A90-B608-D66F8C6D7C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752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13D6F-0150-4A90-B608-D66F8C6D7C5D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48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532D31C-A7D4-46E7-BF24-05C8125F5861}" type="datetimeFigureOut">
              <a:rPr lang="hu-HU" smtClean="0"/>
              <a:t>2015.05.25.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F89099-5BE8-4813-B5E4-0211EF14B0E7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/>
                </a:solidFill>
              </a:rPr>
              <a:t>A </a:t>
            </a:r>
            <a:r>
              <a:rPr lang="hu-HU" sz="2400" b="1" dirty="0" err="1" smtClean="0">
                <a:solidFill>
                  <a:schemeClr val="tx1"/>
                </a:solidFill>
              </a:rPr>
              <a:t>Listening</a:t>
            </a:r>
            <a:r>
              <a:rPr lang="hu-HU" sz="2400" b="1" dirty="0" smtClean="0">
                <a:solidFill>
                  <a:schemeClr val="tx1"/>
                </a:solidFill>
              </a:rPr>
              <a:t> </a:t>
            </a:r>
            <a:r>
              <a:rPr lang="hu-HU" sz="2400" b="1" dirty="0" err="1" smtClean="0">
                <a:solidFill>
                  <a:schemeClr val="tx1"/>
                </a:solidFill>
              </a:rPr>
              <a:t>Span</a:t>
            </a:r>
            <a:r>
              <a:rPr lang="hu-HU" sz="2400" b="1" dirty="0" smtClean="0">
                <a:solidFill>
                  <a:schemeClr val="tx1"/>
                </a:solidFill>
              </a:rPr>
              <a:t> teszt</a:t>
            </a:r>
            <a:endParaRPr lang="hu-HU" sz="2400" b="1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6629400" cy="121920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A rövid távú verbális szeriális </a:t>
            </a:r>
            <a:r>
              <a:rPr lang="hu-HU" sz="3200" b="1" smtClean="0"/>
              <a:t>memória vizsgálata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13287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RTVSZM fogalma,szerepe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Rövid távú=jelen idejű memória: </a:t>
            </a:r>
          </a:p>
          <a:p>
            <a:r>
              <a:rPr lang="hu-HU" sz="2800" dirty="0" smtClean="0"/>
              <a:t>az információk megtartása addig, amíg a reakció nem történik meg (motoros, vizuális auditív/verbális)</a:t>
            </a:r>
          </a:p>
          <a:p>
            <a:r>
              <a:rPr lang="hu-HU" sz="2800" dirty="0" smtClean="0"/>
              <a:t>Az információk kiegészítése, korrigálása</a:t>
            </a:r>
          </a:p>
          <a:p>
            <a:r>
              <a:rPr lang="hu-HU" sz="2800" dirty="0" smtClean="0"/>
              <a:t>Sorrendek átvitele a </a:t>
            </a:r>
            <a:r>
              <a:rPr lang="hu-HU" sz="2800" dirty="0" err="1" smtClean="0"/>
              <a:t>HTM-ba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3113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Listening</a:t>
            </a:r>
            <a:r>
              <a:rPr lang="hu-HU" dirty="0" smtClean="0"/>
              <a:t> </a:t>
            </a:r>
            <a:r>
              <a:rPr lang="hu-HU" dirty="0" err="1" smtClean="0"/>
              <a:t>Span</a:t>
            </a:r>
            <a:r>
              <a:rPr lang="hu-HU" dirty="0" smtClean="0"/>
              <a:t> (LS)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800" dirty="0"/>
              <a:t>A hallási mondatterjedelem teszt magyar változatát </a:t>
            </a:r>
            <a:r>
              <a:rPr lang="hu-HU" sz="2800" dirty="0" err="1" smtClean="0"/>
              <a:t>Janacsek</a:t>
            </a:r>
            <a:r>
              <a:rPr lang="hu-HU" sz="2800" dirty="0" smtClean="0"/>
              <a:t> Karolina, Mészáros Tímea, Tánczos Tünde és </a:t>
            </a:r>
            <a:r>
              <a:rPr lang="hu-HU" sz="2800" dirty="0"/>
              <a:t>Németh </a:t>
            </a:r>
            <a:r>
              <a:rPr lang="hu-HU" sz="2800" dirty="0" smtClean="0"/>
              <a:t>Dezső készítették </a:t>
            </a:r>
            <a:r>
              <a:rPr lang="hu-HU" sz="2800" dirty="0"/>
              <a:t>el. </a:t>
            </a:r>
          </a:p>
          <a:p>
            <a:r>
              <a:rPr lang="hu-HU" sz="2800" dirty="0" smtClean="0"/>
              <a:t>Komplex munkamemóriát vizsgál (frontális lebeny) </a:t>
            </a:r>
          </a:p>
          <a:p>
            <a:r>
              <a:rPr lang="hu-HU" sz="2800" dirty="0" smtClean="0"/>
              <a:t>Olvasni tudó és nem tudó gyermekek/felnőttek mérésére egyaránt alkalmas.</a:t>
            </a:r>
          </a:p>
          <a:p>
            <a:r>
              <a:rPr lang="hu-HU" sz="2800" dirty="0" smtClean="0"/>
              <a:t>Objektív </a:t>
            </a:r>
            <a:r>
              <a:rPr lang="hu-HU" sz="2800" dirty="0"/>
              <a:t>képet ad az emlékezeti kapacitásról, kiküszöbölve az olvasási képességekben mutatkozó egyéni különbségeket. </a:t>
            </a:r>
            <a:endParaRPr lang="hu-HU" sz="2800" dirty="0" smtClean="0"/>
          </a:p>
          <a:p>
            <a:r>
              <a:rPr lang="hu-HU" sz="2800" dirty="0" smtClean="0"/>
              <a:t>Vizsgálati szituáció: egyéni, direkt vizsgálat</a:t>
            </a:r>
          </a:p>
          <a:p>
            <a:r>
              <a:rPr lang="hu-HU" sz="2800" dirty="0" smtClean="0"/>
              <a:t>Eszköz: LS tesztlapok, jegyzőkönyv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8250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Hallási Mondatterjedelem Teszt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7514035" cy="4267201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A vizsgálatvezető felolvassa a teszt mondatait egyesével, és a vizsgálati személynek </a:t>
            </a:r>
            <a:r>
              <a:rPr lang="hu-HU" b="1" dirty="0" smtClean="0"/>
              <a:t>minden mondat után meg kell állapítania, hogy a hallott mondat igaz vagy hamis</a:t>
            </a:r>
            <a:r>
              <a:rPr lang="hu-HU" dirty="0" smtClean="0"/>
              <a:t>. </a:t>
            </a:r>
          </a:p>
          <a:p>
            <a:pPr algn="just"/>
            <a:r>
              <a:rPr lang="hu-HU" dirty="0" smtClean="0"/>
              <a:t>Példa:</a:t>
            </a:r>
          </a:p>
          <a:p>
            <a:pPr lvl="1"/>
            <a:r>
              <a:rPr lang="hu-HU" dirty="0"/>
              <a:t>A lombhullató fákon ősszel megsárgul a </a:t>
            </a:r>
            <a:r>
              <a:rPr lang="hu-HU" u="sng" dirty="0"/>
              <a:t>levél</a:t>
            </a:r>
            <a:r>
              <a:rPr lang="hu-HU" dirty="0"/>
              <a:t>.  I/H</a:t>
            </a:r>
          </a:p>
          <a:p>
            <a:pPr lvl="1"/>
            <a:r>
              <a:rPr lang="hu-HU" dirty="0"/>
              <a:t>Fán termő, keserű növény a </a:t>
            </a:r>
            <a:r>
              <a:rPr lang="hu-HU" u="sng" dirty="0"/>
              <a:t>répa</a:t>
            </a:r>
            <a:r>
              <a:rPr lang="hu-HU" dirty="0"/>
              <a:t>.  I/H 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marL="114300" indent="0" algn="just">
              <a:buNone/>
            </a:pPr>
            <a:endParaRPr lang="hu-HU" dirty="0" smtClean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68186"/>
              </p:ext>
            </p:extLst>
          </p:nvPr>
        </p:nvGraphicFramePr>
        <p:xfrm>
          <a:off x="1187624" y="4725144"/>
          <a:ext cx="6048672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231"/>
                <a:gridCol w="1958519"/>
                <a:gridCol w="444961"/>
                <a:gridCol w="444961"/>
              </a:tblGrid>
              <a:tr h="33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feladat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</a:rPr>
                        <a:t>helyes válasz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324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„A lombhullató fákon ősszel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megsárgul a </a:t>
                      </a:r>
                      <a:r>
                        <a:rPr lang="hu-HU" sz="1400" u="sng" dirty="0">
                          <a:solidFill>
                            <a:schemeClr val="tx1"/>
                          </a:solidFill>
                          <a:effectLst/>
                        </a:rPr>
                        <a:t>levél.”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„Fán termő, keserű növény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hu-HU" sz="1400" u="sng" dirty="0">
                          <a:solidFill>
                            <a:schemeClr val="tx1"/>
                          </a:solidFill>
                          <a:effectLst/>
                        </a:rPr>
                        <a:t>répa</a:t>
                      </a: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.”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„igaz”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„hamis”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levél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répa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31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Hallási Mondatterjedelem Teszt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7514035" cy="4267201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Az első válasz ellenőrzi, hogy a vizsgálati személy valóban odafigyel a mondatok tartalmára, feldolgozza és megérti azokat.</a:t>
            </a:r>
          </a:p>
          <a:p>
            <a:pPr algn="just"/>
            <a:r>
              <a:rPr lang="hu-HU" dirty="0" smtClean="0"/>
              <a:t>Ha a vizsgálati személy állandóan helytelenül válaszol arra, hogy igaz-e vagy hamis az állítás, akkor vagy tapadás, vagy feladatértési probléma lehetséges.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mondatok végén álló, </a:t>
            </a:r>
            <a:r>
              <a:rPr lang="hu-HU" dirty="0" smtClean="0"/>
              <a:t>megjegyzendő szavak mindig ragozatlan főnevek.</a:t>
            </a:r>
          </a:p>
          <a:p>
            <a:r>
              <a:rPr lang="hu-HU" dirty="0" smtClean="0"/>
              <a:t>A </a:t>
            </a:r>
            <a:r>
              <a:rPr lang="hu-HU" dirty="0"/>
              <a:t>mondatok </a:t>
            </a:r>
            <a:r>
              <a:rPr lang="hu-HU" dirty="0" smtClean="0"/>
              <a:t>érthetőek </a:t>
            </a:r>
            <a:r>
              <a:rPr lang="hu-HU" dirty="0"/>
              <a:t>minden </a:t>
            </a:r>
            <a:r>
              <a:rPr lang="hu-HU" dirty="0" smtClean="0"/>
              <a:t>életkori csoport </a:t>
            </a:r>
            <a:r>
              <a:rPr lang="hu-HU" dirty="0"/>
              <a:t>számára. 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03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</a:t>
            </a:r>
            <a:r>
              <a:rPr lang="hu-HU" dirty="0" smtClean="0"/>
              <a:t> mondatok utolsó szavait </a:t>
            </a:r>
            <a:r>
              <a:rPr lang="hu-HU" b="1" dirty="0" smtClean="0"/>
              <a:t>az elhangzás sorrendjében kell visszamondania</a:t>
            </a:r>
            <a:r>
              <a:rPr lang="hu-HU" dirty="0" smtClean="0"/>
              <a:t>, először két mondat után, majd három, négy stb., </a:t>
            </a:r>
            <a:r>
              <a:rPr lang="hu-HU" u="sng" dirty="0" smtClean="0"/>
              <a:t>egészen addig, amíg a megfelelő szavakat </a:t>
            </a:r>
            <a:r>
              <a:rPr lang="it-IT" u="sng" dirty="0" smtClean="0"/>
              <a:t>a megfelelő sorrendben mondja vissza</a:t>
            </a:r>
            <a:r>
              <a:rPr lang="hu-HU" u="sng" dirty="0" smtClean="0"/>
              <a:t>.</a:t>
            </a:r>
          </a:p>
          <a:p>
            <a:r>
              <a:rPr lang="hu-HU" dirty="0"/>
              <a:t>A teszt 3 sorozatból </a:t>
            </a:r>
            <a:r>
              <a:rPr lang="hu-HU" dirty="0" smtClean="0"/>
              <a:t>áll (I.II.III.), </a:t>
            </a:r>
            <a:r>
              <a:rPr lang="hu-HU" dirty="0"/>
              <a:t>a végső terjedelmi értéket a </a:t>
            </a:r>
            <a:r>
              <a:rPr lang="hu-HU" b="1" dirty="0"/>
              <a:t>3 sorozat eredményeinek átlaga adja. </a:t>
            </a:r>
            <a:endParaRPr lang="hu-HU" b="1" dirty="0" smtClean="0"/>
          </a:p>
          <a:p>
            <a:r>
              <a:rPr lang="hu-HU" dirty="0" smtClean="0"/>
              <a:t>Ha </a:t>
            </a:r>
            <a:r>
              <a:rPr lang="hu-HU" dirty="0"/>
              <a:t>a </a:t>
            </a:r>
            <a:r>
              <a:rPr lang="hu-HU" dirty="0" smtClean="0"/>
              <a:t>gyermek </a:t>
            </a:r>
            <a:r>
              <a:rPr lang="hu-HU" dirty="0"/>
              <a:t>már a 2 </a:t>
            </a:r>
            <a:r>
              <a:rPr lang="hu-HU" dirty="0" smtClean="0"/>
              <a:t>mondatból </a:t>
            </a:r>
            <a:r>
              <a:rPr lang="hu-HU" dirty="0"/>
              <a:t>álló sorozatot sem tudja helyes sorrendben visszamondani, akkor a teszt értéke abban a sorozatban 1 lesz.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 felvételének menete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7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Ha a vizsgálati személy rosszul válaszol az igaz/hamis kérdésre, de helyesen idézi fel </a:t>
            </a:r>
            <a:r>
              <a:rPr lang="hu-HU" dirty="0" smtClean="0"/>
              <a:t>a megjegyzett </a:t>
            </a:r>
            <a:r>
              <a:rPr lang="hu-HU" dirty="0"/>
              <a:t>szavakat, a vizsgálatvezető elfogadja az adott blokkot</a:t>
            </a:r>
            <a:r>
              <a:rPr lang="hu-HU" dirty="0" smtClean="0"/>
              <a:t>.</a:t>
            </a:r>
          </a:p>
          <a:p>
            <a:r>
              <a:rPr lang="hu-HU" dirty="0"/>
              <a:t>Ha igaz/hamis válasza többször eltér a tesztben leírtaktól, </a:t>
            </a:r>
            <a:r>
              <a:rPr lang="hu-HU" dirty="0" smtClean="0"/>
              <a:t>de </a:t>
            </a:r>
            <a:r>
              <a:rPr lang="hu-HU" dirty="0"/>
              <a:t>utólag tud érvelni válasza mellett, akkor azt el kell fogadni, mivel az igaz/hamis </a:t>
            </a:r>
            <a:r>
              <a:rPr lang="hu-HU" dirty="0" smtClean="0"/>
              <a:t>döntések </a:t>
            </a:r>
            <a:r>
              <a:rPr lang="pt-BR" dirty="0" smtClean="0"/>
              <a:t>célja </a:t>
            </a:r>
            <a:r>
              <a:rPr lang="pt-BR" dirty="0"/>
              <a:t>nem a tudásfelmérés, hanem a figyelem fenntartása</a:t>
            </a:r>
            <a:r>
              <a:rPr lang="pt-BR" dirty="0" smtClean="0"/>
              <a:t>.</a:t>
            </a:r>
            <a:endParaRPr lang="hu-HU" dirty="0" smtClean="0"/>
          </a:p>
          <a:p>
            <a:r>
              <a:rPr lang="hu-HU" dirty="0" smtClean="0"/>
              <a:t>A teszt </a:t>
            </a:r>
            <a:r>
              <a:rPr lang="hu-HU" dirty="0"/>
              <a:t>felvétele során egy állandó ritmust kell fenntartani. Ha sokáig gondolkodik </a:t>
            </a:r>
            <a:r>
              <a:rPr lang="hu-HU" dirty="0" smtClean="0"/>
              <a:t>a vizsgálati </a:t>
            </a:r>
            <a:r>
              <a:rPr lang="hu-HU" dirty="0"/>
              <a:t>személy az igaz/hamis döntésnél az rosszabb teljesítményhez vezethet, mert </a:t>
            </a:r>
            <a:r>
              <a:rPr lang="hu-HU" dirty="0" smtClean="0"/>
              <a:t>közben elfelejtheti </a:t>
            </a:r>
            <a:r>
              <a:rPr lang="hu-HU" dirty="0"/>
              <a:t>a korábban megjegyzett szavakat.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 felvételének menete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032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Hallási Mondatterjedelem Teszt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Ha a vizsgálati személy nem tudja helyes sorrendben felidézni az adott blokkon </a:t>
            </a:r>
            <a:r>
              <a:rPr lang="hu-HU" dirty="0" smtClean="0"/>
              <a:t>belüli összes </a:t>
            </a:r>
            <a:r>
              <a:rPr lang="hu-HU" dirty="0"/>
              <a:t>szót, akkor áttérünk a következő sorozatra, ahol ismét  </a:t>
            </a:r>
            <a:r>
              <a:rPr lang="hu-HU" dirty="0" smtClean="0"/>
              <a:t>kétmondatos </a:t>
            </a:r>
            <a:r>
              <a:rPr lang="hu-HU" dirty="0"/>
              <a:t>blokkal kezdünk.</a:t>
            </a:r>
          </a:p>
          <a:p>
            <a:r>
              <a:rPr lang="hu-HU" dirty="0"/>
              <a:t>Minden sorozatban a még helyesen felidézett szavak számát jegyezzük </a:t>
            </a:r>
            <a:r>
              <a:rPr lang="hu-HU" dirty="0" smtClean="0"/>
              <a:t>fel</a:t>
            </a:r>
            <a:r>
              <a:rPr lang="hu-HU" dirty="0"/>
              <a:t>.</a:t>
            </a:r>
          </a:p>
          <a:p>
            <a:r>
              <a:rPr lang="hu-HU" dirty="0" smtClean="0"/>
              <a:t>Példa: </a:t>
            </a:r>
            <a:r>
              <a:rPr lang="hu-HU" dirty="0"/>
              <a:t>a 4 mondatos </a:t>
            </a:r>
            <a:r>
              <a:rPr lang="hu-HU" dirty="0" smtClean="0"/>
              <a:t>blokk utolsó két szó sorrendjénél hibázott, </a:t>
            </a:r>
            <a:r>
              <a:rPr lang="hu-HU" dirty="0"/>
              <a:t>akkor abban a sorozatban </a:t>
            </a:r>
            <a:r>
              <a:rPr lang="hu-HU" dirty="0" smtClean="0"/>
              <a:t>2 </a:t>
            </a:r>
            <a:r>
              <a:rPr lang="hu-HU" dirty="0"/>
              <a:t>lesz a teljesítménye</a:t>
            </a:r>
          </a:p>
          <a:p>
            <a:r>
              <a:rPr lang="hu-HU" dirty="0" smtClean="0"/>
              <a:t>A </a:t>
            </a:r>
            <a:r>
              <a:rPr lang="hu-HU" dirty="0"/>
              <a:t>három </a:t>
            </a:r>
            <a:r>
              <a:rPr lang="hu-HU" dirty="0" smtClean="0"/>
              <a:t>sorozat átlagát </a:t>
            </a:r>
            <a:r>
              <a:rPr lang="hu-HU" dirty="0"/>
              <a:t>tekintjük a végső terjedelmi értéknek.</a:t>
            </a:r>
          </a:p>
        </p:txBody>
      </p:sp>
    </p:spTree>
    <p:extLst>
      <p:ext uri="{BB962C8B-B14F-4D97-AF65-F5344CB8AC3E}">
        <p14:creationId xmlns:p14="http://schemas.microsoft.com/office/powerpoint/2010/main" val="209432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67068"/>
              </p:ext>
            </p:extLst>
          </p:nvPr>
        </p:nvGraphicFramePr>
        <p:xfrm>
          <a:off x="1763688" y="1124744"/>
          <a:ext cx="4219853" cy="4783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3423"/>
                <a:gridCol w="2126430"/>
              </a:tblGrid>
              <a:tr h="757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Életkori övezet (év)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Átlag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4-6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1, 86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7-9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2, 12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10-12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2 ,44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13-15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3, 1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16-17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3, 33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18-19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3, 38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20-29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3, 45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30-45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3, 38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46-60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3, 11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61-75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2, 34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76-89</a:t>
                      </a:r>
                      <a:endParaRPr lang="hu-H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1, 85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24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ika">
  <a:themeElements>
    <a:clrScheme name="Pati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t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190</TotalTime>
  <Words>562</Words>
  <Application>Microsoft Office PowerPoint</Application>
  <PresentationFormat>Diavetítés a képernyőre (4:3 oldalarány)</PresentationFormat>
  <Paragraphs>74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Patika</vt:lpstr>
      <vt:lpstr>A rövid távú verbális szeriális memória vizsgálata</vt:lpstr>
      <vt:lpstr>A RTVSZM fogalma,szerepe </vt:lpstr>
      <vt:lpstr>A Listening Span (LS)</vt:lpstr>
      <vt:lpstr>Hallási Mondatterjedelem Teszt</vt:lpstr>
      <vt:lpstr>Hallási Mondatterjedelem Teszt</vt:lpstr>
      <vt:lpstr>Teszt felvételének menete</vt:lpstr>
      <vt:lpstr>Teszt felvételének menete</vt:lpstr>
      <vt:lpstr>Hallási Mondatterjedelem Teszt</vt:lpstr>
      <vt:lpstr>PowerPoint bemutató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rövid távú verbális szeriális memória vizsálata</dc:title>
  <dc:creator>user</dc:creator>
  <cp:lastModifiedBy>Fenyvesi Margit</cp:lastModifiedBy>
  <cp:revision>15</cp:revision>
  <dcterms:created xsi:type="dcterms:W3CDTF">2015-03-16T06:43:02Z</dcterms:created>
  <dcterms:modified xsi:type="dcterms:W3CDTF">2015-05-25T15:23:30Z</dcterms:modified>
</cp:coreProperties>
</file>