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57" r:id="rId2"/>
    <p:sldId id="258" r:id="rId3"/>
    <p:sldId id="259" r:id="rId4"/>
    <p:sldId id="260" r:id="rId5"/>
    <p:sldId id="261" r:id="rId6"/>
    <p:sldId id="264" r:id="rId7"/>
    <p:sldId id="265" r:id="rId8"/>
    <p:sldId id="266" r:id="rId9"/>
    <p:sldId id="268" r:id="rId10"/>
    <p:sldId id="269" r:id="rId11"/>
    <p:sldId id="270" r:id="rId12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7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75D0D1-9797-46AC-A697-36C8B8A5A213}" type="datetimeFigureOut">
              <a:rPr lang="hu-HU" smtClean="0"/>
              <a:t>2015.05.18.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6F2DEA-6A38-4624-8422-A9A9DA4CF11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911231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Jegyzetek hely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hu-HU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B0E7EDD-AE25-46C2-83A1-E11D08AE6841}" type="slidenum">
              <a:rPr lang="hu-HU" smtClean="0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hu-H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4620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SZOLGÁLAT!!! A szülőt</a:t>
            </a:r>
            <a:r>
              <a:rPr lang="hu-HU" baseline="0" dirty="0" smtClean="0"/>
              <a:t>/klienst segítve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2EB2B1-E8CD-4DEB-9075-EE7F15241031}" type="slidenum">
              <a:rPr lang="hu-HU" smtClean="0">
                <a:solidFill>
                  <a:prstClr val="black"/>
                </a:solidFill>
              </a:rPr>
              <a:pPr/>
              <a:t>3</a:t>
            </a:fld>
            <a:endParaRPr lang="hu-H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91034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hu-H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hu-H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D8E1B3-1A3B-43A3-8FDD-C24088D7F5C6}" type="slidenum">
              <a:rPr lang="es-ES" altLang="hu-H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2067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hu-H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hu-H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ECBB32-0CE1-4BEA-908D-BC3CF113E461}" type="slidenum">
              <a:rPr lang="es-ES" altLang="hu-H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1820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hu-H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hu-H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119805-1199-4057-B9B1-D1C200C4124C}" type="slidenum">
              <a:rPr lang="es-ES" altLang="hu-H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7278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hu-H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hu-H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08FCA1-78DC-4247-A90D-728099D23A1C}" type="slidenum">
              <a:rPr lang="es-ES" altLang="hu-H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4986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hu-H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hu-H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C66744-09F7-4ABC-A845-303D2426F55E}" type="slidenum">
              <a:rPr lang="es-ES" altLang="hu-H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6535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hu-H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hu-H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729459-62B3-440E-985C-5C1960B1198D}" type="slidenum">
              <a:rPr lang="es-ES" altLang="hu-H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0579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hu-H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hu-H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8EB3F5-857E-46A4-B9F0-3F7C3CC3511E}" type="slidenum">
              <a:rPr lang="es-ES" altLang="hu-H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178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hu-H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hu-H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D2355A-95A8-477E-8D65-C17D7E9AC641}" type="slidenum">
              <a:rPr lang="es-ES" altLang="hu-H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880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hu-H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hu-H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B2043A-AB4A-4B9F-AA26-B29CCF850736}" type="slidenum">
              <a:rPr lang="es-ES" altLang="hu-H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6091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hu-H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hu-H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F7A886-05ED-49CF-BC41-1C689F6EB394}" type="slidenum">
              <a:rPr lang="es-ES" altLang="hu-H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4376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 smtClean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hu-H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hu-H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48E95E-9E78-4D1A-AD1A-1A0D099E3D84}" type="slidenum">
              <a:rPr lang="es-ES" altLang="hu-H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0566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hu-HU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hu-HU" smtClean="0"/>
              <a:t>Haga clic para modificar el estilo de texto del patrón</a:t>
            </a:r>
          </a:p>
          <a:p>
            <a:pPr lvl="1"/>
            <a:r>
              <a:rPr lang="es-ES" altLang="hu-HU" smtClean="0"/>
              <a:t>Segundo nivel</a:t>
            </a:r>
          </a:p>
          <a:p>
            <a:pPr lvl="2"/>
            <a:r>
              <a:rPr lang="es-ES" altLang="hu-HU" smtClean="0"/>
              <a:t>Tercer nivel</a:t>
            </a:r>
          </a:p>
          <a:p>
            <a:pPr lvl="3"/>
            <a:r>
              <a:rPr lang="es-ES" altLang="hu-HU" smtClean="0"/>
              <a:t>Cuarto nivel</a:t>
            </a:r>
          </a:p>
          <a:p>
            <a:pPr lvl="4"/>
            <a:r>
              <a:rPr lang="es-ES" altLang="hu-HU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 altLang="hu-H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 altLang="hu-H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D82937D-DFA7-4098-8184-472B0EACE4EC}" type="slidenum">
              <a:rPr lang="es-ES" altLang="hu-H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s-ES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0309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82430">
              <a:srgbClr val="2D3B54"/>
            </a:gs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bg2">
                <a:tint val="88000"/>
                <a:satMod val="40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a számának helye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4AFA79-7D2D-4371-A65F-9B1E9DB79185}" type="slidenum">
              <a:rPr lang="hu-HU" smtClean="0"/>
              <a:pPr>
                <a:defRPr/>
              </a:pPr>
              <a:t>1</a:t>
            </a:fld>
            <a:endParaRPr lang="hu-HU"/>
          </a:p>
        </p:txBody>
      </p:sp>
      <p:cxnSp>
        <p:nvCxnSpPr>
          <p:cNvPr id="9" name="Egyenes összekötő 8"/>
          <p:cNvCxnSpPr/>
          <p:nvPr/>
        </p:nvCxnSpPr>
        <p:spPr>
          <a:xfrm>
            <a:off x="0" y="692696"/>
            <a:ext cx="9144000" cy="23837"/>
          </a:xfrm>
          <a:prstGeom prst="line">
            <a:avLst/>
          </a:prstGeom>
          <a:ln w="50800" cap="sq">
            <a:solidFill>
              <a:schemeClr val="accent3">
                <a:lumMod val="75000"/>
              </a:schemeClr>
            </a:solidFill>
            <a:prstDash val="sysDot"/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Szövegdoboz 14"/>
          <p:cNvSpPr txBox="1"/>
          <p:nvPr/>
        </p:nvSpPr>
        <p:spPr>
          <a:xfrm>
            <a:off x="0" y="188640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hu-HU" sz="2000" b="1" cap="all" dirty="0">
                <a:ln w="0"/>
                <a:effectLst>
                  <a:reflection blurRad="12700" stA="50000" endPos="50000" dist="5000" dir="5400000" sy="-100000" rotWithShape="0"/>
                </a:effectLst>
              </a:rPr>
              <a:t>Bács-Kiskun Megyei Pedagógiai Szakszolgálat</a:t>
            </a:r>
          </a:p>
        </p:txBody>
      </p:sp>
      <p:sp>
        <p:nvSpPr>
          <p:cNvPr id="12" name="Téglalap 11"/>
          <p:cNvSpPr/>
          <p:nvPr/>
        </p:nvSpPr>
        <p:spPr>
          <a:xfrm>
            <a:off x="334097" y="2564904"/>
            <a:ext cx="856895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3200" b="1" dirty="0">
                <a:ln/>
                <a:effectLst>
                  <a:reflection blurRad="6350" stA="55000" endA="300" endPos="45500" dir="5400000" sy="-100000" algn="bl" rotWithShape="0"/>
                </a:effectLst>
                <a:latin typeface="Consolas"/>
              </a:rPr>
              <a:t>Szakértői bizottsági feladatok </a:t>
            </a:r>
          </a:p>
          <a:p>
            <a:r>
              <a:rPr lang="hu-HU" sz="3200" b="1" dirty="0">
                <a:ln/>
                <a:effectLst>
                  <a:reflection blurRad="6350" stA="55000" endA="300" endPos="45500" dir="5400000" sy="-100000" algn="bl" rotWithShape="0"/>
                </a:effectLst>
                <a:latin typeface="Consolas"/>
              </a:rPr>
              <a:t>megyei és tankerületi szinten</a:t>
            </a:r>
          </a:p>
        </p:txBody>
      </p:sp>
      <p:sp>
        <p:nvSpPr>
          <p:cNvPr id="16" name="Téglalap 15"/>
          <p:cNvSpPr/>
          <p:nvPr/>
        </p:nvSpPr>
        <p:spPr>
          <a:xfrm>
            <a:off x="335374" y="3790885"/>
            <a:ext cx="68407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400" dirty="0">
                <a:ln/>
                <a:latin typeface="Consolas"/>
              </a:rPr>
              <a:t>(törvényi, rendeleti szabályozás)</a:t>
            </a:r>
            <a:endParaRPr lang="hu-HU" sz="1200" dirty="0"/>
          </a:p>
        </p:txBody>
      </p:sp>
      <p:sp>
        <p:nvSpPr>
          <p:cNvPr id="8" name="Téglalap 7"/>
          <p:cNvSpPr/>
          <p:nvPr/>
        </p:nvSpPr>
        <p:spPr>
          <a:xfrm>
            <a:off x="539552" y="4336901"/>
            <a:ext cx="68407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400" dirty="0" smtClean="0">
                <a:ln/>
                <a:latin typeface="Consolas"/>
              </a:rPr>
              <a:t>Molnárné </a:t>
            </a:r>
            <a:r>
              <a:rPr lang="hu-HU" sz="2400" dirty="0" err="1" smtClean="0">
                <a:ln/>
                <a:latin typeface="Consolas"/>
              </a:rPr>
              <a:t>Ditzendy</a:t>
            </a:r>
            <a:r>
              <a:rPr lang="hu-HU" sz="2400" dirty="0" smtClean="0">
                <a:ln/>
                <a:latin typeface="Consolas"/>
              </a:rPr>
              <a:t> Judit főigazgató helyettes</a:t>
            </a:r>
            <a:endParaRPr lang="hu-HU" sz="1200" dirty="0"/>
          </a:p>
        </p:txBody>
      </p:sp>
    </p:spTree>
    <p:extLst>
      <p:ext uri="{BB962C8B-B14F-4D97-AF65-F5344CB8AC3E}">
        <p14:creationId xmlns:p14="http://schemas.microsoft.com/office/powerpoint/2010/main" val="3155558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4294967295"/>
          </p:nvPr>
        </p:nvSpPr>
        <p:spPr>
          <a:xfrm>
            <a:off x="179388" y="1844675"/>
            <a:ext cx="8964612" cy="5013325"/>
          </a:xfrm>
        </p:spPr>
        <p:txBody>
          <a:bodyPr>
            <a:normAutofit fontScale="92500" lnSpcReduction="20000"/>
          </a:bodyPr>
          <a:lstStyle/>
          <a:p>
            <a:pPr marL="0" indent="0" algn="ctr" eaLnBrk="1" hangingPunct="1">
              <a:buFont typeface="Arial" charset="0"/>
              <a:buNone/>
              <a:defRPr/>
            </a:pPr>
            <a:r>
              <a:rPr lang="hu-HU" dirty="0" smtClean="0">
                <a:solidFill>
                  <a:srgbClr val="462300"/>
                </a:solidFill>
                <a:latin typeface="Calibri" panose="020F0502020204030204" pitchFamily="34" charset="0"/>
              </a:rPr>
              <a:t>2011. évi CXC. törvény a nemzeti köznevelésről (</a:t>
            </a:r>
            <a:r>
              <a:rPr lang="hu-HU" dirty="0" err="1" smtClean="0">
                <a:solidFill>
                  <a:srgbClr val="462300"/>
                </a:solidFill>
                <a:latin typeface="Calibri" panose="020F0502020204030204" pitchFamily="34" charset="0"/>
              </a:rPr>
              <a:t>Nkt</a:t>
            </a:r>
            <a:r>
              <a:rPr lang="hu-HU" dirty="0" smtClean="0">
                <a:solidFill>
                  <a:srgbClr val="462300"/>
                </a:solidFill>
                <a:latin typeface="Calibri" panose="020F0502020204030204" pitchFamily="34" charset="0"/>
              </a:rPr>
              <a:t>.)</a:t>
            </a:r>
          </a:p>
          <a:p>
            <a:pPr marL="0" indent="0" algn="ctr" eaLnBrk="1" hangingPunct="1">
              <a:buFont typeface="Arial" charset="0"/>
              <a:buNone/>
              <a:defRPr/>
            </a:pPr>
            <a:endParaRPr lang="hu-HU" sz="1200" dirty="0" smtClean="0">
              <a:solidFill>
                <a:srgbClr val="462300"/>
              </a:solidFill>
              <a:latin typeface="Calibri" panose="020F0502020204030204" pitchFamily="34" charset="0"/>
            </a:endParaRPr>
          </a:p>
          <a:p>
            <a:pPr marL="0" indent="0" algn="ctr" eaLnBrk="1" hangingPunct="1">
              <a:buFont typeface="Arial" charset="0"/>
              <a:buNone/>
              <a:defRPr/>
            </a:pPr>
            <a:r>
              <a:rPr lang="hu-HU" dirty="0" smtClean="0">
                <a:solidFill>
                  <a:srgbClr val="462300"/>
                </a:solidFill>
                <a:latin typeface="Calibri" panose="020F0502020204030204" pitchFamily="34" charset="0"/>
              </a:rPr>
              <a:t>15/2013. (II. 26.) EMMI rendelet a pedagógiai szakszolgálati intézmények működéséről</a:t>
            </a:r>
          </a:p>
          <a:p>
            <a:pPr marL="0" indent="0" algn="ctr" eaLnBrk="1" hangingPunct="1">
              <a:buFont typeface="Arial" charset="0"/>
              <a:buNone/>
              <a:defRPr/>
            </a:pPr>
            <a:endParaRPr lang="hu-HU" dirty="0" smtClean="0">
              <a:solidFill>
                <a:srgbClr val="462300"/>
              </a:solidFill>
              <a:latin typeface="Calibri" panose="020F0502020204030204" pitchFamily="34" charset="0"/>
            </a:endParaRPr>
          </a:p>
          <a:p>
            <a:pPr marL="0" indent="0" algn="ctr" eaLnBrk="1" hangingPunct="1">
              <a:buFont typeface="Arial" charset="0"/>
              <a:buNone/>
              <a:defRPr/>
            </a:pPr>
            <a:r>
              <a:rPr lang="hu-HU" b="1" dirty="0" smtClean="0">
                <a:solidFill>
                  <a:srgbClr val="462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új szakszolgálati intézményrendszer létrejötte</a:t>
            </a:r>
          </a:p>
          <a:p>
            <a:pPr marL="0" indent="0" algn="ctr" eaLnBrk="1" hangingPunct="1">
              <a:buFont typeface="Arial" charset="0"/>
              <a:buNone/>
              <a:defRPr/>
            </a:pPr>
            <a:r>
              <a:rPr lang="hu-HU" dirty="0" smtClean="0">
                <a:solidFill>
                  <a:srgbClr val="462300"/>
                </a:solidFill>
                <a:latin typeface="Calibri" panose="020F0502020204030204" pitchFamily="34" charset="0"/>
              </a:rPr>
              <a:t>megyei/fővárosi pedagógiai szakszolgálat</a:t>
            </a:r>
          </a:p>
          <a:p>
            <a:pPr marL="0" indent="0" algn="ctr" eaLnBrk="1" hangingPunct="1">
              <a:buFont typeface="Arial" charset="0"/>
              <a:buNone/>
              <a:defRPr/>
            </a:pPr>
            <a:r>
              <a:rPr lang="hu-HU" sz="2600" dirty="0" smtClean="0">
                <a:solidFill>
                  <a:srgbClr val="462300"/>
                </a:solidFill>
                <a:latin typeface="Calibri" panose="020F0502020204030204" pitchFamily="34" charset="0"/>
              </a:rPr>
              <a:t>(köznevelési megállapodás alapján nem állami fenntartású </a:t>
            </a:r>
            <a:r>
              <a:rPr lang="hu-HU" sz="2600" dirty="0" err="1" smtClean="0">
                <a:solidFill>
                  <a:srgbClr val="462300"/>
                </a:solidFill>
                <a:latin typeface="Calibri" panose="020F0502020204030204" pitchFamily="34" charset="0"/>
              </a:rPr>
              <a:t>psz</a:t>
            </a:r>
            <a:r>
              <a:rPr lang="hu-HU" sz="2600" dirty="0" smtClean="0">
                <a:solidFill>
                  <a:srgbClr val="462300"/>
                </a:solidFill>
                <a:latin typeface="Calibri" panose="020F0502020204030204" pitchFamily="34" charset="0"/>
              </a:rPr>
              <a:t>.)</a:t>
            </a:r>
          </a:p>
          <a:p>
            <a:pPr marL="0" indent="0" algn="ctr" eaLnBrk="1" hangingPunct="1">
              <a:buFont typeface="Arial" charset="0"/>
              <a:buNone/>
              <a:defRPr/>
            </a:pPr>
            <a:endParaRPr lang="hu-HU" sz="2600" dirty="0">
              <a:solidFill>
                <a:srgbClr val="462300"/>
              </a:solidFill>
              <a:latin typeface="Calibri" panose="020F0502020204030204" pitchFamily="34" charset="0"/>
            </a:endParaRPr>
          </a:p>
          <a:p>
            <a:pPr marL="0" indent="0" eaLnBrk="1" hangingPunct="1">
              <a:buFont typeface="Arial" charset="0"/>
              <a:buNone/>
              <a:defRPr/>
            </a:pPr>
            <a:r>
              <a:rPr lang="hu-HU" sz="2000" dirty="0" smtClean="0">
                <a:solidFill>
                  <a:srgbClr val="462300"/>
                </a:solidFill>
                <a:latin typeface="Calibri" panose="020F0502020204030204" pitchFamily="34" charset="0"/>
              </a:rPr>
              <a:t>	   </a:t>
            </a:r>
            <a:r>
              <a:rPr lang="hu-HU" sz="2600" dirty="0" smtClean="0">
                <a:solidFill>
                  <a:srgbClr val="462300"/>
                </a:solidFill>
                <a:latin typeface="Calibri" panose="020F0502020204030204" pitchFamily="34" charset="0"/>
              </a:rPr>
              <a:t>a változásban rejlő lehetőségek </a:t>
            </a:r>
          </a:p>
          <a:p>
            <a:pPr marL="0" indent="0" eaLnBrk="1" hangingPunct="1">
              <a:buFont typeface="Arial" charset="0"/>
              <a:buNone/>
              <a:defRPr/>
            </a:pPr>
            <a:r>
              <a:rPr lang="hu-HU" sz="2600" dirty="0">
                <a:solidFill>
                  <a:srgbClr val="462300"/>
                </a:solidFill>
                <a:latin typeface="Calibri" panose="020F0502020204030204" pitchFamily="34" charset="0"/>
              </a:rPr>
              <a:t> </a:t>
            </a:r>
            <a:r>
              <a:rPr lang="hu-HU" sz="2600" dirty="0" smtClean="0">
                <a:solidFill>
                  <a:srgbClr val="462300"/>
                </a:solidFill>
                <a:latin typeface="Calibri" panose="020F0502020204030204" pitchFamily="34" charset="0"/>
              </a:rPr>
              <a:t>               egységes  </a:t>
            </a:r>
            <a:r>
              <a:rPr lang="hu-HU" sz="2600" dirty="0">
                <a:solidFill>
                  <a:srgbClr val="462300"/>
                </a:solidFill>
                <a:latin typeface="Calibri" panose="020F0502020204030204" pitchFamily="34" charset="0"/>
              </a:rPr>
              <a:t>szakmai protokoll, eljárásrend, </a:t>
            </a:r>
            <a:r>
              <a:rPr lang="hu-HU" sz="2600" dirty="0" smtClean="0">
                <a:solidFill>
                  <a:srgbClr val="462300"/>
                </a:solidFill>
                <a:latin typeface="Calibri" panose="020F0502020204030204" pitchFamily="34" charset="0"/>
              </a:rPr>
              <a:t>közelebb kerül az </a:t>
            </a:r>
          </a:p>
          <a:p>
            <a:pPr marL="0" indent="0" eaLnBrk="1" hangingPunct="1">
              <a:buFont typeface="Arial" charset="0"/>
              <a:buNone/>
              <a:defRPr/>
            </a:pPr>
            <a:r>
              <a:rPr lang="hu-HU" sz="2600" dirty="0">
                <a:solidFill>
                  <a:srgbClr val="462300"/>
                </a:solidFill>
                <a:latin typeface="Calibri" panose="020F0502020204030204" pitchFamily="34" charset="0"/>
              </a:rPr>
              <a:t> </a:t>
            </a:r>
            <a:r>
              <a:rPr lang="hu-HU" sz="2600" dirty="0" smtClean="0">
                <a:solidFill>
                  <a:srgbClr val="462300"/>
                </a:solidFill>
                <a:latin typeface="Calibri" panose="020F0502020204030204" pitchFamily="34" charset="0"/>
              </a:rPr>
              <a:t>               ellátás, egyenlő esélyű hozzáférés…</a:t>
            </a:r>
            <a:endParaRPr lang="hu-HU" sz="2600" dirty="0">
              <a:solidFill>
                <a:srgbClr val="462300"/>
              </a:solidFill>
              <a:latin typeface="Calibri" panose="020F0502020204030204" pitchFamily="34" charset="0"/>
            </a:endParaRPr>
          </a:p>
          <a:p>
            <a:pPr marL="0" indent="0" eaLnBrk="1" hangingPunct="1">
              <a:buFont typeface="Arial" charset="0"/>
              <a:buNone/>
              <a:defRPr/>
            </a:pPr>
            <a:r>
              <a:rPr lang="hu-HU" sz="2400" dirty="0" smtClean="0">
                <a:solidFill>
                  <a:srgbClr val="462300"/>
                </a:solidFill>
                <a:latin typeface="+mj-lt"/>
              </a:rPr>
              <a:t> </a:t>
            </a:r>
          </a:p>
        </p:txBody>
      </p:sp>
      <p:cxnSp>
        <p:nvCxnSpPr>
          <p:cNvPr id="5" name="Egyenes összekötő 4"/>
          <p:cNvCxnSpPr/>
          <p:nvPr/>
        </p:nvCxnSpPr>
        <p:spPr>
          <a:xfrm>
            <a:off x="0" y="357188"/>
            <a:ext cx="9144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zövegdoboz 8"/>
          <p:cNvSpPr txBox="1"/>
          <p:nvPr/>
        </p:nvSpPr>
        <p:spPr>
          <a:xfrm>
            <a:off x="-72571" y="14469"/>
            <a:ext cx="7236296" cy="400110"/>
          </a:xfrm>
          <a:prstGeom prst="rect">
            <a:avLst/>
          </a:prstGeom>
          <a:noFill/>
          <a:ln w="3175">
            <a:noFill/>
          </a:ln>
          <a:effectLst>
            <a:softEdge rad="31750"/>
          </a:effectLst>
        </p:spPr>
        <p:txBody>
          <a:bodyPr>
            <a:spAutoFit/>
          </a:bodyPr>
          <a:lstStyle>
            <a:defPPr>
              <a:defRPr lang="es-ES"/>
            </a:defPPr>
            <a:lvl1pPr>
              <a:defRPr sz="2000" b="1" spc="5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4">
                    <a:lumMod val="50000"/>
                    <a:lumOff val="50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hu-HU" dirty="0">
                <a:ln w="13500">
                  <a:solidFill>
                    <a:srgbClr val="BBE0E3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000000">
                    <a:lumMod val="50000"/>
                    <a:lumOff val="50000"/>
                  </a:srgbClr>
                </a:solidFill>
              </a:rPr>
              <a:t>Bács-Kiskun Megyei Pedagógiai Szakszolgálat</a:t>
            </a:r>
          </a:p>
        </p:txBody>
      </p:sp>
      <p:sp>
        <p:nvSpPr>
          <p:cNvPr id="2" name="Lefelé nyíl 1"/>
          <p:cNvSpPr/>
          <p:nvPr/>
        </p:nvSpPr>
        <p:spPr>
          <a:xfrm>
            <a:off x="4437063" y="3175000"/>
            <a:ext cx="425450" cy="541338"/>
          </a:xfrm>
          <a:prstGeom prst="downArrow">
            <a:avLst/>
          </a:prstGeom>
          <a:solidFill>
            <a:srgbClr val="30600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hu-HU">
              <a:solidFill>
                <a:srgbClr val="FFFFFF"/>
              </a:solidFill>
            </a:endParaRPr>
          </a:p>
        </p:txBody>
      </p:sp>
      <p:sp>
        <p:nvSpPr>
          <p:cNvPr id="6" name="Szalagnyíl jobbra 5"/>
          <p:cNvSpPr/>
          <p:nvPr/>
        </p:nvSpPr>
        <p:spPr>
          <a:xfrm>
            <a:off x="174625" y="3860800"/>
            <a:ext cx="814388" cy="2087563"/>
          </a:xfrm>
          <a:prstGeom prst="curvedRightArrow">
            <a:avLst/>
          </a:prstGeom>
          <a:solidFill>
            <a:srgbClr val="1B601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9572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4294967295"/>
          </p:nvPr>
        </p:nvSpPr>
        <p:spPr>
          <a:xfrm>
            <a:off x="0" y="620713"/>
            <a:ext cx="8208963" cy="504825"/>
          </a:xfrm>
        </p:spPr>
        <p:txBody>
          <a:bodyPr>
            <a:noAutofit/>
          </a:bodyPr>
          <a:lstStyle/>
          <a:p>
            <a:pPr marL="912114" lvl="2" indent="0" algn="ctr" eaLnBrk="1" hangingPunct="1">
              <a:buClr>
                <a:srgbClr val="462300"/>
              </a:buClr>
              <a:buSzPct val="90000"/>
              <a:buFont typeface="Arial" charset="0"/>
              <a:buNone/>
              <a:defRPr/>
            </a:pPr>
            <a:r>
              <a:rPr lang="hu-HU" sz="2800" b="1" dirty="0" smtClean="0">
                <a:solidFill>
                  <a:srgbClr val="1B601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Feladatmegosztás</a:t>
            </a:r>
          </a:p>
          <a:p>
            <a:pPr marL="912114" lvl="2" indent="0" algn="ctr" eaLnBrk="1" hangingPunct="1">
              <a:buClr>
                <a:srgbClr val="462300"/>
              </a:buClr>
              <a:buSzPct val="90000"/>
              <a:buFont typeface="Arial" charset="0"/>
              <a:buNone/>
              <a:defRPr/>
            </a:pPr>
            <a:endParaRPr lang="hu-HU" sz="2800" b="1" i="1" dirty="0" smtClean="0">
              <a:solidFill>
                <a:srgbClr val="1B601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  <a:p>
            <a:pPr marL="0" indent="0" algn="ctr" eaLnBrk="1" hangingPunct="1">
              <a:buFont typeface="Arial" charset="0"/>
              <a:buNone/>
              <a:defRPr/>
            </a:pPr>
            <a:endParaRPr lang="hu-HU" b="1" dirty="0" smtClean="0">
              <a:solidFill>
                <a:srgbClr val="1B601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cxnSp>
        <p:nvCxnSpPr>
          <p:cNvPr id="5" name="Egyenes összekötő 4"/>
          <p:cNvCxnSpPr/>
          <p:nvPr/>
        </p:nvCxnSpPr>
        <p:spPr>
          <a:xfrm>
            <a:off x="0" y="357188"/>
            <a:ext cx="9144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zövegdoboz 8"/>
          <p:cNvSpPr txBox="1"/>
          <p:nvPr/>
        </p:nvSpPr>
        <p:spPr>
          <a:xfrm>
            <a:off x="0" y="0"/>
            <a:ext cx="7236296" cy="400110"/>
          </a:xfrm>
          <a:prstGeom prst="rect">
            <a:avLst/>
          </a:prstGeom>
          <a:noFill/>
          <a:ln w="3175">
            <a:noFill/>
          </a:ln>
          <a:effectLst>
            <a:softEdge rad="31750"/>
          </a:effectLst>
        </p:spPr>
        <p:txBody>
          <a:bodyPr>
            <a:spAutoFit/>
          </a:bodyPr>
          <a:lstStyle>
            <a:defPPr>
              <a:defRPr lang="es-ES"/>
            </a:defPPr>
            <a:lvl1pPr>
              <a:defRPr sz="2000" b="1" spc="5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4">
                    <a:lumMod val="50000"/>
                    <a:lumOff val="50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hu-HU" dirty="0">
                <a:ln w="13500">
                  <a:solidFill>
                    <a:srgbClr val="BBE0E3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000000">
                    <a:lumMod val="50000"/>
                    <a:lumOff val="50000"/>
                  </a:srgbClr>
                </a:solidFill>
              </a:rPr>
              <a:t>Bács-Kiskun Megyei Pedagógiai Szakszolgálat</a:t>
            </a:r>
          </a:p>
        </p:txBody>
      </p:sp>
      <p:sp>
        <p:nvSpPr>
          <p:cNvPr id="7" name="Szövegdoboz 6"/>
          <p:cNvSpPr txBox="1"/>
          <p:nvPr/>
        </p:nvSpPr>
        <p:spPr>
          <a:xfrm>
            <a:off x="96838" y="1585913"/>
            <a:ext cx="3529012" cy="461962"/>
          </a:xfrm>
          <a:prstGeom prst="rect">
            <a:avLst/>
          </a:prstGeom>
          <a:solidFill>
            <a:srgbClr val="1B601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hu-HU" sz="2400" b="1" dirty="0">
                <a:solidFill>
                  <a:srgbClr val="FFFFFF"/>
                </a:solidFill>
                <a:latin typeface="Calibri" panose="020F0502020204030204" pitchFamily="34" charset="0"/>
              </a:rPr>
              <a:t>Székhelyintézmény</a:t>
            </a:r>
          </a:p>
        </p:txBody>
      </p:sp>
      <p:sp>
        <p:nvSpPr>
          <p:cNvPr id="12" name="Szövegdoboz 11"/>
          <p:cNvSpPr txBox="1"/>
          <p:nvPr/>
        </p:nvSpPr>
        <p:spPr>
          <a:xfrm>
            <a:off x="103188" y="2366963"/>
            <a:ext cx="3554412" cy="400050"/>
          </a:xfrm>
          <a:prstGeom prst="rect">
            <a:avLst/>
          </a:prstGeom>
          <a:solidFill>
            <a:srgbClr val="1B601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hu-HU" sz="2000" b="1" dirty="0">
                <a:solidFill>
                  <a:srgbClr val="FFFFFF"/>
                </a:solidFill>
                <a:latin typeface="Calibri" panose="020F0502020204030204" pitchFamily="34" charset="0"/>
              </a:rPr>
              <a:t>Bácskai Szakértői Bizottság</a:t>
            </a:r>
          </a:p>
        </p:txBody>
      </p:sp>
      <p:sp>
        <p:nvSpPr>
          <p:cNvPr id="13" name="Szövegdoboz 12"/>
          <p:cNvSpPr txBox="1"/>
          <p:nvPr/>
        </p:nvSpPr>
        <p:spPr>
          <a:xfrm>
            <a:off x="96838" y="2938463"/>
            <a:ext cx="3560762" cy="1016000"/>
          </a:xfrm>
          <a:prstGeom prst="rect">
            <a:avLst/>
          </a:prstGeom>
          <a:solidFill>
            <a:srgbClr val="1B601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hu-HU" sz="2000" b="1" dirty="0">
                <a:solidFill>
                  <a:srgbClr val="FFFFFF"/>
                </a:solidFill>
              </a:rPr>
              <a:t>Konduktív Pedagógiai </a:t>
            </a:r>
            <a:r>
              <a:rPr lang="hu-HU" sz="2000" b="1" dirty="0">
                <a:solidFill>
                  <a:srgbClr val="FFFFFF"/>
                </a:solidFill>
                <a:latin typeface="Calibri" panose="020F0502020204030204" pitchFamily="34" charset="0"/>
              </a:rPr>
              <a:t>Tagintézmény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hu-HU" sz="2000" b="1" dirty="0">
                <a:solidFill>
                  <a:srgbClr val="FFFFFF"/>
                </a:solidFill>
              </a:rPr>
              <a:t>(szakosított tagintézmény)</a:t>
            </a:r>
          </a:p>
        </p:txBody>
      </p:sp>
      <p:sp>
        <p:nvSpPr>
          <p:cNvPr id="14" name="Szövegdoboz 13"/>
          <p:cNvSpPr txBox="1"/>
          <p:nvPr/>
        </p:nvSpPr>
        <p:spPr>
          <a:xfrm>
            <a:off x="104775" y="4841875"/>
            <a:ext cx="3562350" cy="830263"/>
          </a:xfrm>
          <a:prstGeom prst="rect">
            <a:avLst/>
          </a:prstGeom>
          <a:solidFill>
            <a:srgbClr val="1B601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hu-HU" sz="2400" b="1" dirty="0">
                <a:solidFill>
                  <a:srgbClr val="FFFFFF"/>
                </a:solidFill>
                <a:latin typeface="Calibri" panose="020F0502020204030204" pitchFamily="34" charset="0"/>
              </a:rPr>
              <a:t>Tankerületi</a:t>
            </a:r>
            <a:r>
              <a:rPr lang="hu-HU" sz="2000" b="1" dirty="0">
                <a:solidFill>
                  <a:srgbClr val="FFFFFF"/>
                </a:solidFill>
              </a:rPr>
              <a:t> </a:t>
            </a:r>
            <a:r>
              <a:rPr lang="hu-HU" sz="2400" b="1" dirty="0">
                <a:solidFill>
                  <a:srgbClr val="FFFFFF"/>
                </a:solidFill>
                <a:latin typeface="Calibri" panose="020F0502020204030204" pitchFamily="34" charset="0"/>
              </a:rPr>
              <a:t>tagintézmények</a:t>
            </a:r>
          </a:p>
        </p:txBody>
      </p:sp>
      <p:sp>
        <p:nvSpPr>
          <p:cNvPr id="8202" name="Szövegdoboz 18"/>
          <p:cNvSpPr txBox="1">
            <a:spLocks noChangeArrowheads="1"/>
          </p:cNvSpPr>
          <p:nvPr/>
        </p:nvSpPr>
        <p:spPr bwMode="auto">
          <a:xfrm>
            <a:off x="4311650" y="1493838"/>
            <a:ext cx="4751388" cy="646112"/>
          </a:xfrm>
          <a:prstGeom prst="rect">
            <a:avLst/>
          </a:prstGeom>
          <a:noFill/>
          <a:ln w="12700">
            <a:solidFill>
              <a:srgbClr val="1B601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hu-HU" altLang="hu-HU" sz="1800" b="1">
                <a:solidFill>
                  <a:srgbClr val="1B6010"/>
                </a:solidFill>
                <a:latin typeface="Calibri" pitchFamily="34" charset="0"/>
              </a:rPr>
              <a:t>megyei szakértői bizottsági tevékenység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hu-HU" altLang="hu-HU" sz="1800" b="1">
                <a:solidFill>
                  <a:srgbClr val="1B6010"/>
                </a:solidFill>
                <a:latin typeface="Calibri" pitchFamily="34" charset="0"/>
              </a:rPr>
              <a:t>továbbtanulási, pályaválasztási tanácsadás</a:t>
            </a:r>
          </a:p>
        </p:txBody>
      </p:sp>
      <p:sp>
        <p:nvSpPr>
          <p:cNvPr id="8203" name="Szövegdoboz 19"/>
          <p:cNvSpPr txBox="1">
            <a:spLocks noChangeArrowheads="1"/>
          </p:cNvSpPr>
          <p:nvPr/>
        </p:nvSpPr>
        <p:spPr bwMode="auto">
          <a:xfrm>
            <a:off x="4292600" y="2343150"/>
            <a:ext cx="4751388" cy="369888"/>
          </a:xfrm>
          <a:prstGeom prst="rect">
            <a:avLst/>
          </a:prstGeom>
          <a:noFill/>
          <a:ln w="12700">
            <a:solidFill>
              <a:srgbClr val="1B601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hu-HU" altLang="hu-HU" sz="1800" b="1">
                <a:solidFill>
                  <a:srgbClr val="1B6010"/>
                </a:solidFill>
                <a:latin typeface="Calibri" pitchFamily="34" charset="0"/>
              </a:rPr>
              <a:t>megyei szakértői bizottsági tevékenység</a:t>
            </a:r>
          </a:p>
        </p:txBody>
      </p:sp>
      <p:sp>
        <p:nvSpPr>
          <p:cNvPr id="8204" name="Szövegdoboz 19"/>
          <p:cNvSpPr txBox="1">
            <a:spLocks noChangeArrowheads="1"/>
          </p:cNvSpPr>
          <p:nvPr/>
        </p:nvSpPr>
        <p:spPr bwMode="auto">
          <a:xfrm>
            <a:off x="4311650" y="2916238"/>
            <a:ext cx="4705350" cy="646112"/>
          </a:xfrm>
          <a:prstGeom prst="rect">
            <a:avLst/>
          </a:prstGeom>
          <a:noFill/>
          <a:ln w="12700">
            <a:solidFill>
              <a:srgbClr val="1B601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hu-HU" altLang="hu-HU" sz="1800" b="1">
                <a:solidFill>
                  <a:srgbClr val="1B6010"/>
                </a:solidFill>
                <a:latin typeface="Calibri" pitchFamily="34" charset="0"/>
              </a:rPr>
              <a:t>konduktív pedagógiai ellátás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hu-HU" altLang="hu-HU" sz="1800" b="1">
                <a:solidFill>
                  <a:srgbClr val="1B6010"/>
                </a:solidFill>
                <a:latin typeface="Calibri" pitchFamily="34" charset="0"/>
              </a:rPr>
              <a:t>korai fejlesztés, gondozás</a:t>
            </a:r>
          </a:p>
        </p:txBody>
      </p:sp>
      <p:sp>
        <p:nvSpPr>
          <p:cNvPr id="8205" name="Szövegdoboz 19"/>
          <p:cNvSpPr txBox="1">
            <a:spLocks noChangeArrowheads="1"/>
          </p:cNvSpPr>
          <p:nvPr/>
        </p:nvSpPr>
        <p:spPr bwMode="auto">
          <a:xfrm>
            <a:off x="4257675" y="3811588"/>
            <a:ext cx="4752975" cy="2862262"/>
          </a:xfrm>
          <a:prstGeom prst="rect">
            <a:avLst/>
          </a:prstGeom>
          <a:noFill/>
          <a:ln w="12700">
            <a:solidFill>
              <a:srgbClr val="1B601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lvl="2" eaLnBrk="0" fontAlgn="base" hangingPunct="0">
              <a:spcBef>
                <a:spcPct val="0"/>
              </a:spcBef>
              <a:spcAft>
                <a:spcPct val="0"/>
              </a:spcAft>
              <a:buClr>
                <a:srgbClr val="462300"/>
              </a:buClr>
              <a:buSzPct val="90000"/>
              <a:buFontTx/>
              <a:buNone/>
            </a:pPr>
            <a:r>
              <a:rPr lang="hu-HU" altLang="hu-HU" sz="1800" b="1">
                <a:solidFill>
                  <a:srgbClr val="1B6010"/>
                </a:solidFill>
                <a:latin typeface="Calibri" pitchFamily="34" charset="0"/>
              </a:rPr>
              <a:t>korai fejlesztés, gondozás</a:t>
            </a:r>
          </a:p>
          <a:p>
            <a:pPr marL="0" lvl="2" eaLnBrk="0" fontAlgn="base" hangingPunct="0">
              <a:spcBef>
                <a:spcPct val="0"/>
              </a:spcBef>
              <a:spcAft>
                <a:spcPct val="0"/>
              </a:spcAft>
              <a:buClr>
                <a:srgbClr val="462300"/>
              </a:buClr>
              <a:buSzPct val="90000"/>
              <a:buFontTx/>
              <a:buNone/>
            </a:pPr>
            <a:r>
              <a:rPr lang="hu-HU" altLang="hu-HU" sz="1800" b="1">
                <a:solidFill>
                  <a:srgbClr val="1B6010"/>
                </a:solidFill>
                <a:latin typeface="Calibri" pitchFamily="34" charset="0"/>
              </a:rPr>
              <a:t>fejlesztő nevelés </a:t>
            </a:r>
          </a:p>
          <a:p>
            <a:pPr marL="0" lvl="2" eaLnBrk="0" fontAlgn="base" hangingPunct="0">
              <a:spcBef>
                <a:spcPct val="0"/>
              </a:spcBef>
              <a:spcAft>
                <a:spcPct val="0"/>
              </a:spcAft>
              <a:buClr>
                <a:srgbClr val="462300"/>
              </a:buClr>
              <a:buSzPct val="90000"/>
              <a:buFontTx/>
              <a:buNone/>
            </a:pPr>
            <a:r>
              <a:rPr lang="hu-HU" altLang="hu-HU" sz="1800" b="1">
                <a:solidFill>
                  <a:srgbClr val="1B6010"/>
                </a:solidFill>
                <a:latin typeface="Calibri" pitchFamily="34" charset="0"/>
              </a:rPr>
              <a:t>tankerületi szakértői bizottsági tevékenység </a:t>
            </a:r>
          </a:p>
          <a:p>
            <a:pPr marL="0" lvl="2" eaLnBrk="0" fontAlgn="base" hangingPunct="0">
              <a:spcBef>
                <a:spcPct val="0"/>
              </a:spcBef>
              <a:spcAft>
                <a:spcPct val="0"/>
              </a:spcAft>
              <a:buClr>
                <a:srgbClr val="462300"/>
              </a:buClr>
              <a:buSzPct val="90000"/>
              <a:buFontTx/>
              <a:buNone/>
            </a:pPr>
            <a:r>
              <a:rPr lang="hu-HU" altLang="hu-HU" sz="1800" b="1">
                <a:solidFill>
                  <a:srgbClr val="1B6010"/>
                </a:solidFill>
                <a:latin typeface="Calibri" pitchFamily="34" charset="0"/>
              </a:rPr>
              <a:t>nevelési tanácsadás</a:t>
            </a:r>
          </a:p>
          <a:p>
            <a:pPr marL="0" lvl="2" eaLnBrk="0" fontAlgn="base" hangingPunct="0">
              <a:spcBef>
                <a:spcPct val="0"/>
              </a:spcBef>
              <a:spcAft>
                <a:spcPct val="0"/>
              </a:spcAft>
              <a:buClr>
                <a:srgbClr val="462300"/>
              </a:buClr>
              <a:buSzPct val="90000"/>
              <a:buFontTx/>
              <a:buNone/>
            </a:pPr>
            <a:r>
              <a:rPr lang="hu-HU" altLang="hu-HU" sz="1800" b="1">
                <a:solidFill>
                  <a:srgbClr val="1B6010"/>
                </a:solidFill>
                <a:latin typeface="Calibri" pitchFamily="34" charset="0"/>
              </a:rPr>
              <a:t>logopédiai ellátás</a:t>
            </a:r>
          </a:p>
          <a:p>
            <a:pPr marL="0" lvl="2" eaLnBrk="0" fontAlgn="base" hangingPunct="0">
              <a:spcBef>
                <a:spcPct val="0"/>
              </a:spcBef>
              <a:spcAft>
                <a:spcPct val="0"/>
              </a:spcAft>
              <a:buClr>
                <a:srgbClr val="462300"/>
              </a:buClr>
              <a:buSzPct val="90000"/>
              <a:buFontTx/>
              <a:buNone/>
            </a:pPr>
            <a:r>
              <a:rPr lang="hu-HU" altLang="hu-HU" sz="1800" b="1">
                <a:solidFill>
                  <a:srgbClr val="1B6010"/>
                </a:solidFill>
                <a:latin typeface="Calibri" pitchFamily="34" charset="0"/>
              </a:rPr>
              <a:t>konduktív pedagógiai ellátás</a:t>
            </a:r>
          </a:p>
          <a:p>
            <a:pPr marL="0" lvl="2" eaLnBrk="0" fontAlgn="base" hangingPunct="0">
              <a:spcBef>
                <a:spcPct val="0"/>
              </a:spcBef>
              <a:spcAft>
                <a:spcPct val="0"/>
              </a:spcAft>
              <a:buClr>
                <a:srgbClr val="462300"/>
              </a:buClr>
              <a:buSzPct val="90000"/>
              <a:buFontTx/>
              <a:buNone/>
            </a:pPr>
            <a:r>
              <a:rPr lang="hu-HU" altLang="hu-HU" sz="1800" b="1">
                <a:solidFill>
                  <a:srgbClr val="1B6010"/>
                </a:solidFill>
                <a:latin typeface="Calibri" pitchFamily="34" charset="0"/>
              </a:rPr>
              <a:t>gyógytestnevelés</a:t>
            </a:r>
          </a:p>
          <a:p>
            <a:pPr marL="0" lvl="2" eaLnBrk="0" fontAlgn="base" hangingPunct="0">
              <a:spcBef>
                <a:spcPct val="0"/>
              </a:spcBef>
              <a:spcAft>
                <a:spcPct val="0"/>
              </a:spcAft>
              <a:buClr>
                <a:srgbClr val="462300"/>
              </a:buClr>
              <a:buSzPct val="90000"/>
              <a:buFontTx/>
              <a:buNone/>
            </a:pPr>
            <a:r>
              <a:rPr lang="hu-HU" altLang="hu-HU" sz="1800" b="1">
                <a:solidFill>
                  <a:srgbClr val="1B6010"/>
                </a:solidFill>
                <a:latin typeface="Calibri" pitchFamily="34" charset="0"/>
              </a:rPr>
              <a:t>iskolapszichológiai, óvodapszichológiai ellátás</a:t>
            </a:r>
          </a:p>
          <a:p>
            <a:pPr marL="0" lvl="2" eaLnBrk="0" fontAlgn="base" hangingPunct="0">
              <a:spcBef>
                <a:spcPct val="0"/>
              </a:spcBef>
              <a:spcAft>
                <a:spcPct val="0"/>
              </a:spcAft>
              <a:buClr>
                <a:srgbClr val="462300"/>
              </a:buClr>
              <a:buSzPct val="90000"/>
              <a:buFontTx/>
              <a:buNone/>
            </a:pPr>
            <a:r>
              <a:rPr lang="hu-HU" altLang="hu-HU" sz="1800" b="1">
                <a:solidFill>
                  <a:srgbClr val="1B6010"/>
                </a:solidFill>
                <a:latin typeface="Calibri" pitchFamily="34" charset="0"/>
              </a:rPr>
              <a:t>kiemelten tehetséges gyermekek, tanulók gondozása</a:t>
            </a:r>
          </a:p>
        </p:txBody>
      </p:sp>
      <p:sp>
        <p:nvSpPr>
          <p:cNvPr id="6" name="Jobbra nyíl 5"/>
          <p:cNvSpPr/>
          <p:nvPr/>
        </p:nvSpPr>
        <p:spPr>
          <a:xfrm>
            <a:off x="3657600" y="1673225"/>
            <a:ext cx="600075" cy="287338"/>
          </a:xfrm>
          <a:prstGeom prst="rightArrow">
            <a:avLst/>
          </a:prstGeom>
          <a:solidFill>
            <a:srgbClr val="1B601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hu-HU">
              <a:solidFill>
                <a:srgbClr val="FFFFFF"/>
              </a:solidFill>
            </a:endParaRPr>
          </a:p>
        </p:txBody>
      </p:sp>
      <p:sp>
        <p:nvSpPr>
          <p:cNvPr id="18" name="Jobbra nyíl 17"/>
          <p:cNvSpPr/>
          <p:nvPr/>
        </p:nvSpPr>
        <p:spPr>
          <a:xfrm flipV="1">
            <a:off x="3657600" y="2449513"/>
            <a:ext cx="600075" cy="207962"/>
          </a:xfrm>
          <a:prstGeom prst="rightArrow">
            <a:avLst/>
          </a:prstGeom>
          <a:solidFill>
            <a:srgbClr val="1B601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hu-HU">
              <a:solidFill>
                <a:srgbClr val="FFFFFF"/>
              </a:solidFill>
            </a:endParaRPr>
          </a:p>
        </p:txBody>
      </p:sp>
      <p:sp>
        <p:nvSpPr>
          <p:cNvPr id="19" name="Jobbra nyíl 18"/>
          <p:cNvSpPr/>
          <p:nvPr/>
        </p:nvSpPr>
        <p:spPr>
          <a:xfrm>
            <a:off x="3694113" y="3100388"/>
            <a:ext cx="625475" cy="215900"/>
          </a:xfrm>
          <a:prstGeom prst="rightArrow">
            <a:avLst/>
          </a:prstGeom>
          <a:solidFill>
            <a:srgbClr val="1B601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hu-HU">
              <a:solidFill>
                <a:srgbClr val="FFFFFF"/>
              </a:solidFill>
            </a:endParaRPr>
          </a:p>
        </p:txBody>
      </p:sp>
      <p:sp>
        <p:nvSpPr>
          <p:cNvPr id="20" name="Jobbra nyíl 19"/>
          <p:cNvSpPr/>
          <p:nvPr/>
        </p:nvSpPr>
        <p:spPr>
          <a:xfrm flipV="1">
            <a:off x="3694113" y="4962525"/>
            <a:ext cx="563562" cy="200025"/>
          </a:xfrm>
          <a:prstGeom prst="rightArrow">
            <a:avLst/>
          </a:prstGeom>
          <a:solidFill>
            <a:srgbClr val="1B601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hu-H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7895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8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8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82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82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8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8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2000" fill="hold"/>
                                        <p:tgtEl>
                                          <p:spTgt spid="8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2000" fill="hold"/>
                                        <p:tgtEl>
                                          <p:spTgt spid="8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82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82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2000" fill="hold"/>
                                        <p:tgtEl>
                                          <p:spTgt spid="82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2000" fill="hold"/>
                                        <p:tgtEl>
                                          <p:spTgt spid="82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2000" fill="hold"/>
                                        <p:tgtEl>
                                          <p:spTgt spid="82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2000" fill="hold"/>
                                        <p:tgtEl>
                                          <p:spTgt spid="82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2000" fill="hold"/>
                                        <p:tgtEl>
                                          <p:spTgt spid="82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2000" fill="hold"/>
                                        <p:tgtEl>
                                          <p:spTgt spid="82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2000" fill="hold"/>
                                        <p:tgtEl>
                                          <p:spTgt spid="82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2000" fill="hold"/>
                                        <p:tgtEl>
                                          <p:spTgt spid="82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2000" fill="hold"/>
                                        <p:tgtEl>
                                          <p:spTgt spid="82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2000" fill="hold"/>
                                        <p:tgtEl>
                                          <p:spTgt spid="82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2000" fill="hold"/>
                                        <p:tgtEl>
                                          <p:spTgt spid="82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2000" fill="hold"/>
                                        <p:tgtEl>
                                          <p:spTgt spid="82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2000" fill="hold"/>
                                        <p:tgtEl>
                                          <p:spTgt spid="82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2000" fill="hold"/>
                                        <p:tgtEl>
                                          <p:spTgt spid="82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2000" fill="hold"/>
                                        <p:tgtEl>
                                          <p:spTgt spid="820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2000" fill="hold"/>
                                        <p:tgtEl>
                                          <p:spTgt spid="820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2000" fill="hold"/>
                                        <p:tgtEl>
                                          <p:spTgt spid="820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2000" fill="hold"/>
                                        <p:tgtEl>
                                          <p:spTgt spid="820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animBg="1"/>
      <p:bldP spid="12" grpId="0" animBg="1"/>
      <p:bldP spid="13" grpId="0" animBg="1"/>
      <p:bldP spid="14" grpId="0" animBg="1"/>
      <p:bldP spid="6" grpId="0" animBg="1"/>
      <p:bldP spid="18" grpId="0" animBg="1"/>
      <p:bldP spid="19" grpId="0" animBg="1"/>
      <p:bldP spid="2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Csoportba foglalás 12"/>
          <p:cNvGrpSpPr/>
          <p:nvPr/>
        </p:nvGrpSpPr>
        <p:grpSpPr>
          <a:xfrm>
            <a:off x="0" y="620688"/>
            <a:ext cx="9144000" cy="5712052"/>
            <a:chOff x="1971449" y="620982"/>
            <a:chExt cx="5054256" cy="5525629"/>
          </a:xfrm>
        </p:grpSpPr>
        <p:sp>
          <p:nvSpPr>
            <p:cNvPr id="14" name="Szabadkézi sokszög 13"/>
            <p:cNvSpPr/>
            <p:nvPr/>
          </p:nvSpPr>
          <p:spPr>
            <a:xfrm>
              <a:off x="5095602" y="1124745"/>
              <a:ext cx="1207391" cy="209258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102103"/>
                  </a:lnTo>
                  <a:lnTo>
                    <a:pt x="1207391" y="102103"/>
                  </a:lnTo>
                  <a:lnTo>
                    <a:pt x="1207391" y="209258"/>
                  </a:lnTo>
                </a:path>
              </a:pathLst>
            </a:custGeom>
            <a:noFill/>
          </p:spPr>
          <p:style>
            <a:lnRef idx="2">
              <a:schemeClr val="accent4">
                <a:tint val="9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4">
                <a:tint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5" name="Szabadkézi sokszög 14"/>
            <p:cNvSpPr/>
            <p:nvPr/>
          </p:nvSpPr>
          <p:spPr>
            <a:xfrm>
              <a:off x="4538378" y="1178245"/>
              <a:ext cx="91440" cy="214309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45720" y="0"/>
                  </a:moveTo>
                  <a:lnTo>
                    <a:pt x="45720" y="214309"/>
                  </a:lnTo>
                </a:path>
              </a:pathLst>
            </a:custGeom>
            <a:noFill/>
          </p:spPr>
          <p:style>
            <a:lnRef idx="2">
              <a:schemeClr val="accent4">
                <a:tint val="9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4">
                <a:tint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7" name="Szabadkézi sokszög 16"/>
            <p:cNvSpPr/>
            <p:nvPr/>
          </p:nvSpPr>
          <p:spPr>
            <a:xfrm>
              <a:off x="3337167" y="1131244"/>
              <a:ext cx="1234833" cy="214309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1234833" y="0"/>
                  </a:moveTo>
                  <a:lnTo>
                    <a:pt x="1234833" y="107154"/>
                  </a:lnTo>
                  <a:lnTo>
                    <a:pt x="0" y="107154"/>
                  </a:lnTo>
                  <a:lnTo>
                    <a:pt x="0" y="214309"/>
                  </a:lnTo>
                </a:path>
              </a:pathLst>
            </a:custGeom>
            <a:noFill/>
          </p:spPr>
          <p:style>
            <a:lnRef idx="2">
              <a:schemeClr val="accent4">
                <a:tint val="9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4">
                <a:tint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8" name="Szabadkézi sokszög 17"/>
            <p:cNvSpPr/>
            <p:nvPr/>
          </p:nvSpPr>
          <p:spPr>
            <a:xfrm>
              <a:off x="4061739" y="620982"/>
              <a:ext cx="1020523" cy="510261"/>
            </a:xfrm>
            <a:custGeom>
              <a:avLst/>
              <a:gdLst>
                <a:gd name="connsiteX0" fmla="*/ 0 w 1020523"/>
                <a:gd name="connsiteY0" fmla="*/ 0 h 510261"/>
                <a:gd name="connsiteX1" fmla="*/ 1020523 w 1020523"/>
                <a:gd name="connsiteY1" fmla="*/ 0 h 510261"/>
                <a:gd name="connsiteX2" fmla="*/ 1020523 w 1020523"/>
                <a:gd name="connsiteY2" fmla="*/ 510261 h 510261"/>
                <a:gd name="connsiteX3" fmla="*/ 0 w 1020523"/>
                <a:gd name="connsiteY3" fmla="*/ 510261 h 510261"/>
                <a:gd name="connsiteX4" fmla="*/ 0 w 1020523"/>
                <a:gd name="connsiteY4" fmla="*/ 0 h 5102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20523" h="510261">
                  <a:moveTo>
                    <a:pt x="0" y="0"/>
                  </a:moveTo>
                  <a:lnTo>
                    <a:pt x="1020523" y="0"/>
                  </a:lnTo>
                  <a:lnTo>
                    <a:pt x="1020523" y="510261"/>
                  </a:lnTo>
                  <a:lnTo>
                    <a:pt x="0" y="510261"/>
                  </a:lnTo>
                  <a:lnTo>
                    <a:pt x="0" y="0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4">
                <a:alpha val="80000"/>
                <a:hueOff val="0"/>
                <a:satOff val="0"/>
                <a:lumOff val="0"/>
                <a:alphaOff val="0"/>
              </a:schemeClr>
            </a:fillRef>
            <a:effectRef idx="1">
              <a:schemeClr val="accent4">
                <a:alpha val="8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1600" dirty="0">
                  <a:solidFill>
                    <a:prstClr val="black"/>
                  </a:solidFill>
                </a:rPr>
                <a:t>Főigazgató</a:t>
              </a:r>
            </a:p>
          </p:txBody>
        </p:sp>
        <p:sp>
          <p:nvSpPr>
            <p:cNvPr id="19" name="Szabadkézi sokszög 18"/>
            <p:cNvSpPr/>
            <p:nvPr/>
          </p:nvSpPr>
          <p:spPr>
            <a:xfrm>
              <a:off x="2787103" y="1345554"/>
              <a:ext cx="1060325" cy="510261"/>
            </a:xfrm>
            <a:custGeom>
              <a:avLst/>
              <a:gdLst>
                <a:gd name="connsiteX0" fmla="*/ 0 w 1020523"/>
                <a:gd name="connsiteY0" fmla="*/ 0 h 510261"/>
                <a:gd name="connsiteX1" fmla="*/ 1020523 w 1020523"/>
                <a:gd name="connsiteY1" fmla="*/ 0 h 510261"/>
                <a:gd name="connsiteX2" fmla="*/ 1020523 w 1020523"/>
                <a:gd name="connsiteY2" fmla="*/ 510261 h 510261"/>
                <a:gd name="connsiteX3" fmla="*/ 0 w 1020523"/>
                <a:gd name="connsiteY3" fmla="*/ 510261 h 510261"/>
                <a:gd name="connsiteX4" fmla="*/ 0 w 1020523"/>
                <a:gd name="connsiteY4" fmla="*/ 0 h 5102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20523" h="510261">
                  <a:moveTo>
                    <a:pt x="0" y="0"/>
                  </a:moveTo>
                  <a:lnTo>
                    <a:pt x="1020523" y="0"/>
                  </a:lnTo>
                  <a:lnTo>
                    <a:pt x="1020523" y="510261"/>
                  </a:lnTo>
                  <a:lnTo>
                    <a:pt x="0" y="510261"/>
                  </a:lnTo>
                  <a:lnTo>
                    <a:pt x="0" y="0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4">
                <a:alpha val="70000"/>
                <a:hueOff val="0"/>
                <a:satOff val="0"/>
                <a:lumOff val="0"/>
                <a:alphaOff val="0"/>
              </a:schemeClr>
            </a:fillRef>
            <a:effectRef idx="1">
              <a:schemeClr val="accent4">
                <a:alpha val="7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algn="ctr" defTabSz="711200">
                <a:lnSpc>
                  <a:spcPct val="90000"/>
                </a:lnSpc>
                <a:spcBef>
                  <a:spcPct val="0"/>
                </a:spcBef>
              </a:pPr>
              <a:r>
                <a:rPr lang="hu-HU" sz="1600" dirty="0">
                  <a:solidFill>
                    <a:prstClr val="black"/>
                  </a:solidFill>
                </a:rPr>
                <a:t>Főigazgató-helyettes</a:t>
              </a:r>
            </a:p>
            <a:p>
              <a:pPr algn="ctr" defTabSz="711200">
                <a:lnSpc>
                  <a:spcPct val="90000"/>
                </a:lnSpc>
                <a:spcBef>
                  <a:spcPct val="0"/>
                </a:spcBef>
              </a:pPr>
              <a:r>
                <a:rPr lang="hu-HU" sz="1600" dirty="0">
                  <a:solidFill>
                    <a:prstClr val="black"/>
                  </a:solidFill>
                </a:rPr>
                <a:t>(általános)</a:t>
              </a:r>
            </a:p>
          </p:txBody>
        </p:sp>
        <p:sp>
          <p:nvSpPr>
            <p:cNvPr id="21" name="Szabadkézi sokszög 20"/>
            <p:cNvSpPr/>
            <p:nvPr/>
          </p:nvSpPr>
          <p:spPr>
            <a:xfrm>
              <a:off x="3941353" y="1345554"/>
              <a:ext cx="1233853" cy="510261"/>
            </a:xfrm>
            <a:custGeom>
              <a:avLst/>
              <a:gdLst>
                <a:gd name="connsiteX0" fmla="*/ 0 w 1020523"/>
                <a:gd name="connsiteY0" fmla="*/ 0 h 510261"/>
                <a:gd name="connsiteX1" fmla="*/ 1020523 w 1020523"/>
                <a:gd name="connsiteY1" fmla="*/ 0 h 510261"/>
                <a:gd name="connsiteX2" fmla="*/ 1020523 w 1020523"/>
                <a:gd name="connsiteY2" fmla="*/ 510261 h 510261"/>
                <a:gd name="connsiteX3" fmla="*/ 0 w 1020523"/>
                <a:gd name="connsiteY3" fmla="*/ 510261 h 510261"/>
                <a:gd name="connsiteX4" fmla="*/ 0 w 1020523"/>
                <a:gd name="connsiteY4" fmla="*/ 0 h 5102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20523" h="510261">
                  <a:moveTo>
                    <a:pt x="0" y="0"/>
                  </a:moveTo>
                  <a:lnTo>
                    <a:pt x="1020523" y="0"/>
                  </a:lnTo>
                  <a:lnTo>
                    <a:pt x="1020523" y="510261"/>
                  </a:lnTo>
                  <a:lnTo>
                    <a:pt x="0" y="510261"/>
                  </a:lnTo>
                  <a:lnTo>
                    <a:pt x="0" y="0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4">
                <a:alpha val="70000"/>
                <a:hueOff val="0"/>
                <a:satOff val="0"/>
                <a:lumOff val="0"/>
                <a:alphaOff val="0"/>
              </a:schemeClr>
            </a:fillRef>
            <a:effectRef idx="1">
              <a:schemeClr val="accent4">
                <a:alpha val="7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algn="ctr" defTabSz="711200">
                <a:lnSpc>
                  <a:spcPct val="90000"/>
                </a:lnSpc>
                <a:spcBef>
                  <a:spcPct val="0"/>
                </a:spcBef>
              </a:pPr>
              <a:r>
                <a:rPr lang="hu-HU" sz="1600" dirty="0">
                  <a:solidFill>
                    <a:prstClr val="black"/>
                  </a:solidFill>
                </a:rPr>
                <a:t>Főigazgató-helyettes</a:t>
              </a:r>
            </a:p>
            <a:p>
              <a:pPr algn="ctr" defTabSz="711200">
                <a:lnSpc>
                  <a:spcPct val="90000"/>
                </a:lnSpc>
                <a:spcBef>
                  <a:spcPct val="0"/>
                </a:spcBef>
              </a:pPr>
              <a:r>
                <a:rPr lang="hu-HU" sz="1600" dirty="0">
                  <a:solidFill>
                    <a:prstClr val="black"/>
                  </a:solidFill>
                </a:rPr>
                <a:t>(szakmai-koordinációs)</a:t>
              </a:r>
            </a:p>
          </p:txBody>
        </p:sp>
        <p:sp>
          <p:nvSpPr>
            <p:cNvPr id="22" name="Szabadkézi sokszög 21"/>
            <p:cNvSpPr/>
            <p:nvPr/>
          </p:nvSpPr>
          <p:spPr>
            <a:xfrm>
              <a:off x="5269130" y="1340502"/>
              <a:ext cx="1020523" cy="510261"/>
            </a:xfrm>
            <a:custGeom>
              <a:avLst/>
              <a:gdLst>
                <a:gd name="connsiteX0" fmla="*/ 0 w 1020523"/>
                <a:gd name="connsiteY0" fmla="*/ 0 h 510261"/>
                <a:gd name="connsiteX1" fmla="*/ 1020523 w 1020523"/>
                <a:gd name="connsiteY1" fmla="*/ 0 h 510261"/>
                <a:gd name="connsiteX2" fmla="*/ 1020523 w 1020523"/>
                <a:gd name="connsiteY2" fmla="*/ 510261 h 510261"/>
                <a:gd name="connsiteX3" fmla="*/ 0 w 1020523"/>
                <a:gd name="connsiteY3" fmla="*/ 510261 h 510261"/>
                <a:gd name="connsiteX4" fmla="*/ 0 w 1020523"/>
                <a:gd name="connsiteY4" fmla="*/ 0 h 5102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20523" h="510261">
                  <a:moveTo>
                    <a:pt x="0" y="0"/>
                  </a:moveTo>
                  <a:lnTo>
                    <a:pt x="1020523" y="0"/>
                  </a:lnTo>
                  <a:lnTo>
                    <a:pt x="1020523" y="510261"/>
                  </a:lnTo>
                  <a:lnTo>
                    <a:pt x="0" y="5102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65000"/>
                <a:alpha val="62000"/>
              </a:schemeClr>
            </a:solidFill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1600" dirty="0">
                  <a:solidFill>
                    <a:schemeClr val="bg1"/>
                  </a:solidFill>
                </a:rPr>
                <a:t>Főigazgató-helyettes</a:t>
              </a:r>
            </a:p>
          </p:txBody>
        </p:sp>
        <p:sp>
          <p:nvSpPr>
            <p:cNvPr id="69" name="Szabadkézi sokszög 68"/>
            <p:cNvSpPr/>
            <p:nvPr/>
          </p:nvSpPr>
          <p:spPr>
            <a:xfrm>
              <a:off x="2428887" y="3267982"/>
              <a:ext cx="995044" cy="696579"/>
            </a:xfrm>
            <a:custGeom>
              <a:avLst/>
              <a:gdLst>
                <a:gd name="connsiteX0" fmla="*/ 0 w 1020523"/>
                <a:gd name="connsiteY0" fmla="*/ 0 h 510261"/>
                <a:gd name="connsiteX1" fmla="*/ 1020523 w 1020523"/>
                <a:gd name="connsiteY1" fmla="*/ 0 h 510261"/>
                <a:gd name="connsiteX2" fmla="*/ 1020523 w 1020523"/>
                <a:gd name="connsiteY2" fmla="*/ 510261 h 510261"/>
                <a:gd name="connsiteX3" fmla="*/ 0 w 1020523"/>
                <a:gd name="connsiteY3" fmla="*/ 510261 h 510261"/>
                <a:gd name="connsiteX4" fmla="*/ 0 w 1020523"/>
                <a:gd name="connsiteY4" fmla="*/ 0 h 5102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20523" h="510261">
                  <a:moveTo>
                    <a:pt x="0" y="0"/>
                  </a:moveTo>
                  <a:lnTo>
                    <a:pt x="1020523" y="0"/>
                  </a:lnTo>
                  <a:lnTo>
                    <a:pt x="1020523" y="510261"/>
                  </a:lnTo>
                  <a:lnTo>
                    <a:pt x="0" y="51026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1400" dirty="0">
                  <a:solidFill>
                    <a:prstClr val="black"/>
                  </a:solidFill>
                </a:rPr>
                <a:t>Bácskai Szakértői Bizottság</a:t>
              </a:r>
            </a:p>
          </p:txBody>
        </p:sp>
        <p:sp>
          <p:nvSpPr>
            <p:cNvPr id="71" name="Szabadkézi sokszög 70"/>
            <p:cNvSpPr/>
            <p:nvPr/>
          </p:nvSpPr>
          <p:spPr>
            <a:xfrm>
              <a:off x="5493619" y="3337640"/>
              <a:ext cx="1034846" cy="696579"/>
            </a:xfrm>
            <a:custGeom>
              <a:avLst/>
              <a:gdLst>
                <a:gd name="connsiteX0" fmla="*/ 0 w 1020523"/>
                <a:gd name="connsiteY0" fmla="*/ 0 h 510261"/>
                <a:gd name="connsiteX1" fmla="*/ 1020523 w 1020523"/>
                <a:gd name="connsiteY1" fmla="*/ 0 h 510261"/>
                <a:gd name="connsiteX2" fmla="*/ 1020523 w 1020523"/>
                <a:gd name="connsiteY2" fmla="*/ 510261 h 510261"/>
                <a:gd name="connsiteX3" fmla="*/ 0 w 1020523"/>
                <a:gd name="connsiteY3" fmla="*/ 510261 h 510261"/>
                <a:gd name="connsiteX4" fmla="*/ 0 w 1020523"/>
                <a:gd name="connsiteY4" fmla="*/ 0 h 5102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20523" h="510261">
                  <a:moveTo>
                    <a:pt x="0" y="0"/>
                  </a:moveTo>
                  <a:lnTo>
                    <a:pt x="1020523" y="0"/>
                  </a:lnTo>
                  <a:lnTo>
                    <a:pt x="1020523" y="510261"/>
                  </a:lnTo>
                  <a:lnTo>
                    <a:pt x="0" y="510261"/>
                  </a:lnTo>
                  <a:lnTo>
                    <a:pt x="0" y="0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4">
                <a:alpha val="50000"/>
                <a:hueOff val="0"/>
                <a:satOff val="0"/>
                <a:lumOff val="0"/>
                <a:alphaOff val="0"/>
              </a:schemeClr>
            </a:fillRef>
            <a:effectRef idx="1">
              <a:schemeClr val="accent4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1400" dirty="0">
                  <a:solidFill>
                    <a:prstClr val="black"/>
                  </a:solidFill>
                </a:rPr>
                <a:t>Kiskunhalasi Konduktív Pedagógiai Intézmény </a:t>
              </a:r>
            </a:p>
          </p:txBody>
        </p:sp>
        <p:sp>
          <p:nvSpPr>
            <p:cNvPr id="73" name="Szabadkézi sokszög 72"/>
            <p:cNvSpPr/>
            <p:nvPr/>
          </p:nvSpPr>
          <p:spPr>
            <a:xfrm>
              <a:off x="1971449" y="4730797"/>
              <a:ext cx="417637" cy="510261"/>
            </a:xfrm>
            <a:custGeom>
              <a:avLst/>
              <a:gdLst>
                <a:gd name="connsiteX0" fmla="*/ 0 w 1020523"/>
                <a:gd name="connsiteY0" fmla="*/ 0 h 510261"/>
                <a:gd name="connsiteX1" fmla="*/ 1020523 w 1020523"/>
                <a:gd name="connsiteY1" fmla="*/ 0 h 510261"/>
                <a:gd name="connsiteX2" fmla="*/ 1020523 w 1020523"/>
                <a:gd name="connsiteY2" fmla="*/ 510261 h 510261"/>
                <a:gd name="connsiteX3" fmla="*/ 0 w 1020523"/>
                <a:gd name="connsiteY3" fmla="*/ 510261 h 510261"/>
                <a:gd name="connsiteX4" fmla="*/ 0 w 1020523"/>
                <a:gd name="connsiteY4" fmla="*/ 0 h 5102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20523" h="510261">
                  <a:moveTo>
                    <a:pt x="0" y="0"/>
                  </a:moveTo>
                  <a:lnTo>
                    <a:pt x="1020523" y="0"/>
                  </a:lnTo>
                  <a:lnTo>
                    <a:pt x="1020523" y="510261"/>
                  </a:lnTo>
                  <a:lnTo>
                    <a:pt x="0" y="51026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1600" dirty="0">
                  <a:solidFill>
                    <a:prstClr val="black"/>
                  </a:solidFill>
                </a:rPr>
                <a:t>Baja</a:t>
              </a:r>
            </a:p>
          </p:txBody>
        </p:sp>
        <p:sp>
          <p:nvSpPr>
            <p:cNvPr id="74" name="Szabadkézi sokszög 73"/>
            <p:cNvSpPr/>
            <p:nvPr/>
          </p:nvSpPr>
          <p:spPr>
            <a:xfrm>
              <a:off x="2468689" y="4730797"/>
              <a:ext cx="622505" cy="510261"/>
            </a:xfrm>
            <a:custGeom>
              <a:avLst/>
              <a:gdLst>
                <a:gd name="connsiteX0" fmla="*/ 0 w 1020523"/>
                <a:gd name="connsiteY0" fmla="*/ 0 h 510261"/>
                <a:gd name="connsiteX1" fmla="*/ 1020523 w 1020523"/>
                <a:gd name="connsiteY1" fmla="*/ 0 h 510261"/>
                <a:gd name="connsiteX2" fmla="*/ 1020523 w 1020523"/>
                <a:gd name="connsiteY2" fmla="*/ 510261 h 510261"/>
                <a:gd name="connsiteX3" fmla="*/ 0 w 1020523"/>
                <a:gd name="connsiteY3" fmla="*/ 510261 h 510261"/>
                <a:gd name="connsiteX4" fmla="*/ 0 w 1020523"/>
                <a:gd name="connsiteY4" fmla="*/ 0 h 5102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20523" h="510261">
                  <a:moveTo>
                    <a:pt x="0" y="0"/>
                  </a:moveTo>
                  <a:lnTo>
                    <a:pt x="1020523" y="0"/>
                  </a:lnTo>
                  <a:lnTo>
                    <a:pt x="1020523" y="510261"/>
                  </a:lnTo>
                  <a:lnTo>
                    <a:pt x="0" y="51026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1600" dirty="0">
                  <a:solidFill>
                    <a:prstClr val="black"/>
                  </a:solidFill>
                </a:rPr>
                <a:t>Kecskemét</a:t>
              </a:r>
            </a:p>
          </p:txBody>
        </p:sp>
        <p:sp>
          <p:nvSpPr>
            <p:cNvPr id="76" name="Szabadkézi sokszög 75"/>
            <p:cNvSpPr/>
            <p:nvPr/>
          </p:nvSpPr>
          <p:spPr>
            <a:xfrm>
              <a:off x="2190078" y="2083798"/>
              <a:ext cx="1020523" cy="510261"/>
            </a:xfrm>
            <a:custGeom>
              <a:avLst/>
              <a:gdLst>
                <a:gd name="connsiteX0" fmla="*/ 0 w 1020523"/>
                <a:gd name="connsiteY0" fmla="*/ 0 h 510261"/>
                <a:gd name="connsiteX1" fmla="*/ 1020523 w 1020523"/>
                <a:gd name="connsiteY1" fmla="*/ 0 h 510261"/>
                <a:gd name="connsiteX2" fmla="*/ 1020523 w 1020523"/>
                <a:gd name="connsiteY2" fmla="*/ 510261 h 510261"/>
                <a:gd name="connsiteX3" fmla="*/ 0 w 1020523"/>
                <a:gd name="connsiteY3" fmla="*/ 510261 h 510261"/>
                <a:gd name="connsiteX4" fmla="*/ 0 w 1020523"/>
                <a:gd name="connsiteY4" fmla="*/ 0 h 5102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20523" h="510261">
                  <a:moveTo>
                    <a:pt x="0" y="0"/>
                  </a:moveTo>
                  <a:lnTo>
                    <a:pt x="1020523" y="0"/>
                  </a:lnTo>
                  <a:lnTo>
                    <a:pt x="1020523" y="510261"/>
                  </a:lnTo>
                  <a:lnTo>
                    <a:pt x="0" y="51026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1600" dirty="0">
                  <a:solidFill>
                    <a:prstClr val="black"/>
                  </a:solidFill>
                </a:rPr>
                <a:t>megyei</a:t>
              </a:r>
            </a:p>
            <a:p>
              <a:pPr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1600" dirty="0">
                  <a:solidFill>
                    <a:prstClr val="black"/>
                  </a:solidFill>
                </a:rPr>
                <a:t>szakértői bizottság</a:t>
              </a:r>
            </a:p>
          </p:txBody>
        </p:sp>
        <p:sp>
          <p:nvSpPr>
            <p:cNvPr id="83" name="Szabadkézi sokszög 82"/>
            <p:cNvSpPr/>
            <p:nvPr/>
          </p:nvSpPr>
          <p:spPr>
            <a:xfrm>
              <a:off x="3185120" y="4730797"/>
              <a:ext cx="871003" cy="510261"/>
            </a:xfrm>
            <a:custGeom>
              <a:avLst/>
              <a:gdLst>
                <a:gd name="connsiteX0" fmla="*/ 0 w 1020523"/>
                <a:gd name="connsiteY0" fmla="*/ 0 h 510261"/>
                <a:gd name="connsiteX1" fmla="*/ 1020523 w 1020523"/>
                <a:gd name="connsiteY1" fmla="*/ 0 h 510261"/>
                <a:gd name="connsiteX2" fmla="*/ 1020523 w 1020523"/>
                <a:gd name="connsiteY2" fmla="*/ 510261 h 510261"/>
                <a:gd name="connsiteX3" fmla="*/ 0 w 1020523"/>
                <a:gd name="connsiteY3" fmla="*/ 510261 h 510261"/>
                <a:gd name="connsiteX4" fmla="*/ 0 w 1020523"/>
                <a:gd name="connsiteY4" fmla="*/ 0 h 5102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20523" h="510261">
                  <a:moveTo>
                    <a:pt x="0" y="0"/>
                  </a:moveTo>
                  <a:lnTo>
                    <a:pt x="1020523" y="0"/>
                  </a:lnTo>
                  <a:lnTo>
                    <a:pt x="1020523" y="510261"/>
                  </a:lnTo>
                  <a:lnTo>
                    <a:pt x="0" y="51026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1600" dirty="0">
                  <a:solidFill>
                    <a:prstClr val="black"/>
                  </a:solidFill>
                </a:rPr>
                <a:t>Kiskunfélegyháza</a:t>
              </a:r>
            </a:p>
          </p:txBody>
        </p:sp>
        <p:sp>
          <p:nvSpPr>
            <p:cNvPr id="84" name="Szabadkézi sokszög 83"/>
            <p:cNvSpPr/>
            <p:nvPr/>
          </p:nvSpPr>
          <p:spPr>
            <a:xfrm>
              <a:off x="4140361" y="4730797"/>
              <a:ext cx="636827" cy="510261"/>
            </a:xfrm>
            <a:custGeom>
              <a:avLst/>
              <a:gdLst>
                <a:gd name="connsiteX0" fmla="*/ 0 w 1020523"/>
                <a:gd name="connsiteY0" fmla="*/ 0 h 510261"/>
                <a:gd name="connsiteX1" fmla="*/ 1020523 w 1020523"/>
                <a:gd name="connsiteY1" fmla="*/ 0 h 510261"/>
                <a:gd name="connsiteX2" fmla="*/ 1020523 w 1020523"/>
                <a:gd name="connsiteY2" fmla="*/ 510261 h 510261"/>
                <a:gd name="connsiteX3" fmla="*/ 0 w 1020523"/>
                <a:gd name="connsiteY3" fmla="*/ 510261 h 510261"/>
                <a:gd name="connsiteX4" fmla="*/ 0 w 1020523"/>
                <a:gd name="connsiteY4" fmla="*/ 0 h 5102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20523" h="510261">
                  <a:moveTo>
                    <a:pt x="0" y="0"/>
                  </a:moveTo>
                  <a:lnTo>
                    <a:pt x="1020523" y="0"/>
                  </a:lnTo>
                  <a:lnTo>
                    <a:pt x="1020523" y="510261"/>
                  </a:lnTo>
                  <a:lnTo>
                    <a:pt x="0" y="51026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1600" dirty="0">
                  <a:solidFill>
                    <a:prstClr val="black"/>
                  </a:solidFill>
                </a:rPr>
                <a:t>Kiskunhalas</a:t>
              </a:r>
            </a:p>
          </p:txBody>
        </p:sp>
        <p:sp>
          <p:nvSpPr>
            <p:cNvPr id="85" name="Szabadkézi sokszög 84"/>
            <p:cNvSpPr/>
            <p:nvPr/>
          </p:nvSpPr>
          <p:spPr>
            <a:xfrm>
              <a:off x="4856792" y="4730797"/>
              <a:ext cx="557224" cy="510261"/>
            </a:xfrm>
            <a:custGeom>
              <a:avLst/>
              <a:gdLst>
                <a:gd name="connsiteX0" fmla="*/ 0 w 1020523"/>
                <a:gd name="connsiteY0" fmla="*/ 0 h 510261"/>
                <a:gd name="connsiteX1" fmla="*/ 1020523 w 1020523"/>
                <a:gd name="connsiteY1" fmla="*/ 0 h 510261"/>
                <a:gd name="connsiteX2" fmla="*/ 1020523 w 1020523"/>
                <a:gd name="connsiteY2" fmla="*/ 510261 h 510261"/>
                <a:gd name="connsiteX3" fmla="*/ 0 w 1020523"/>
                <a:gd name="connsiteY3" fmla="*/ 510261 h 510261"/>
                <a:gd name="connsiteX4" fmla="*/ 0 w 1020523"/>
                <a:gd name="connsiteY4" fmla="*/ 0 h 5102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20523" h="510261">
                  <a:moveTo>
                    <a:pt x="0" y="0"/>
                  </a:moveTo>
                  <a:lnTo>
                    <a:pt x="1020523" y="0"/>
                  </a:lnTo>
                  <a:lnTo>
                    <a:pt x="1020523" y="510261"/>
                  </a:lnTo>
                  <a:lnTo>
                    <a:pt x="0" y="51026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1600" dirty="0">
                  <a:solidFill>
                    <a:prstClr val="black"/>
                  </a:solidFill>
                </a:rPr>
                <a:t>Kalocsa</a:t>
              </a:r>
            </a:p>
          </p:txBody>
        </p:sp>
        <p:sp>
          <p:nvSpPr>
            <p:cNvPr id="86" name="Szabadkézi sokszög 85"/>
            <p:cNvSpPr/>
            <p:nvPr/>
          </p:nvSpPr>
          <p:spPr>
            <a:xfrm>
              <a:off x="5493619" y="4730797"/>
              <a:ext cx="597026" cy="510261"/>
            </a:xfrm>
            <a:custGeom>
              <a:avLst/>
              <a:gdLst>
                <a:gd name="connsiteX0" fmla="*/ 0 w 1020523"/>
                <a:gd name="connsiteY0" fmla="*/ 0 h 510261"/>
                <a:gd name="connsiteX1" fmla="*/ 1020523 w 1020523"/>
                <a:gd name="connsiteY1" fmla="*/ 0 h 510261"/>
                <a:gd name="connsiteX2" fmla="*/ 1020523 w 1020523"/>
                <a:gd name="connsiteY2" fmla="*/ 510261 h 510261"/>
                <a:gd name="connsiteX3" fmla="*/ 0 w 1020523"/>
                <a:gd name="connsiteY3" fmla="*/ 510261 h 510261"/>
                <a:gd name="connsiteX4" fmla="*/ 0 w 1020523"/>
                <a:gd name="connsiteY4" fmla="*/ 0 h 5102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20523" h="510261">
                  <a:moveTo>
                    <a:pt x="0" y="0"/>
                  </a:moveTo>
                  <a:lnTo>
                    <a:pt x="1020523" y="0"/>
                  </a:lnTo>
                  <a:lnTo>
                    <a:pt x="1020523" y="510261"/>
                  </a:lnTo>
                  <a:lnTo>
                    <a:pt x="0" y="51026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1600" dirty="0">
                  <a:solidFill>
                    <a:prstClr val="black"/>
                  </a:solidFill>
                </a:rPr>
                <a:t>Kiskőrös</a:t>
              </a:r>
            </a:p>
          </p:txBody>
        </p:sp>
        <p:sp>
          <p:nvSpPr>
            <p:cNvPr id="87" name="Szabadkézi sokszög 86"/>
            <p:cNvSpPr/>
            <p:nvPr/>
          </p:nvSpPr>
          <p:spPr>
            <a:xfrm>
              <a:off x="6154702" y="4730797"/>
              <a:ext cx="871003" cy="510261"/>
            </a:xfrm>
            <a:custGeom>
              <a:avLst/>
              <a:gdLst>
                <a:gd name="connsiteX0" fmla="*/ 0 w 1020523"/>
                <a:gd name="connsiteY0" fmla="*/ 0 h 510261"/>
                <a:gd name="connsiteX1" fmla="*/ 1020523 w 1020523"/>
                <a:gd name="connsiteY1" fmla="*/ 0 h 510261"/>
                <a:gd name="connsiteX2" fmla="*/ 1020523 w 1020523"/>
                <a:gd name="connsiteY2" fmla="*/ 510261 h 510261"/>
                <a:gd name="connsiteX3" fmla="*/ 0 w 1020523"/>
                <a:gd name="connsiteY3" fmla="*/ 510261 h 510261"/>
                <a:gd name="connsiteX4" fmla="*/ 0 w 1020523"/>
                <a:gd name="connsiteY4" fmla="*/ 0 h 5102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20523" h="510261">
                  <a:moveTo>
                    <a:pt x="0" y="0"/>
                  </a:moveTo>
                  <a:lnTo>
                    <a:pt x="1020523" y="0"/>
                  </a:lnTo>
                  <a:lnTo>
                    <a:pt x="1020523" y="510261"/>
                  </a:lnTo>
                  <a:lnTo>
                    <a:pt x="0" y="51026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1600" dirty="0">
                  <a:solidFill>
                    <a:prstClr val="black"/>
                  </a:solidFill>
                </a:rPr>
                <a:t>Kunszentmiklós</a:t>
              </a:r>
            </a:p>
          </p:txBody>
        </p:sp>
        <p:sp>
          <p:nvSpPr>
            <p:cNvPr id="88" name="Szabadkézi sokszög 87"/>
            <p:cNvSpPr/>
            <p:nvPr/>
          </p:nvSpPr>
          <p:spPr>
            <a:xfrm>
              <a:off x="2110474" y="5636350"/>
              <a:ext cx="756233" cy="510261"/>
            </a:xfrm>
            <a:custGeom>
              <a:avLst/>
              <a:gdLst>
                <a:gd name="connsiteX0" fmla="*/ 0 w 1020523"/>
                <a:gd name="connsiteY0" fmla="*/ 0 h 510261"/>
                <a:gd name="connsiteX1" fmla="*/ 1020523 w 1020523"/>
                <a:gd name="connsiteY1" fmla="*/ 0 h 510261"/>
                <a:gd name="connsiteX2" fmla="*/ 1020523 w 1020523"/>
                <a:gd name="connsiteY2" fmla="*/ 510261 h 510261"/>
                <a:gd name="connsiteX3" fmla="*/ 0 w 1020523"/>
                <a:gd name="connsiteY3" fmla="*/ 510261 h 510261"/>
                <a:gd name="connsiteX4" fmla="*/ 0 w 1020523"/>
                <a:gd name="connsiteY4" fmla="*/ 0 h 5102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20523" h="510261">
                  <a:moveTo>
                    <a:pt x="0" y="0"/>
                  </a:moveTo>
                  <a:lnTo>
                    <a:pt x="1020523" y="0"/>
                  </a:lnTo>
                  <a:lnTo>
                    <a:pt x="1020523" y="510261"/>
                  </a:lnTo>
                  <a:lnTo>
                    <a:pt x="0" y="51026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1600" dirty="0">
                  <a:solidFill>
                    <a:prstClr val="black"/>
                  </a:solidFill>
                </a:rPr>
                <a:t>Bácsalmás</a:t>
              </a:r>
            </a:p>
          </p:txBody>
        </p:sp>
        <p:sp>
          <p:nvSpPr>
            <p:cNvPr id="90" name="Szabadkézi sokszög 89"/>
            <p:cNvSpPr/>
            <p:nvPr/>
          </p:nvSpPr>
          <p:spPr>
            <a:xfrm>
              <a:off x="3025913" y="5636350"/>
              <a:ext cx="716431" cy="510261"/>
            </a:xfrm>
            <a:custGeom>
              <a:avLst/>
              <a:gdLst>
                <a:gd name="connsiteX0" fmla="*/ 0 w 1020523"/>
                <a:gd name="connsiteY0" fmla="*/ 0 h 510261"/>
                <a:gd name="connsiteX1" fmla="*/ 1020523 w 1020523"/>
                <a:gd name="connsiteY1" fmla="*/ 0 h 510261"/>
                <a:gd name="connsiteX2" fmla="*/ 1020523 w 1020523"/>
                <a:gd name="connsiteY2" fmla="*/ 510261 h 510261"/>
                <a:gd name="connsiteX3" fmla="*/ 0 w 1020523"/>
                <a:gd name="connsiteY3" fmla="*/ 510261 h 510261"/>
                <a:gd name="connsiteX4" fmla="*/ 0 w 1020523"/>
                <a:gd name="connsiteY4" fmla="*/ 0 h 5102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20523" h="510261">
                  <a:moveTo>
                    <a:pt x="0" y="0"/>
                  </a:moveTo>
                  <a:lnTo>
                    <a:pt x="1020523" y="0"/>
                  </a:lnTo>
                  <a:lnTo>
                    <a:pt x="1020523" y="510261"/>
                  </a:lnTo>
                  <a:lnTo>
                    <a:pt x="0" y="51026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1600" dirty="0">
                  <a:solidFill>
                    <a:prstClr val="black"/>
                  </a:solidFill>
                </a:rPr>
                <a:t>Tiszakécske</a:t>
              </a:r>
            </a:p>
          </p:txBody>
        </p:sp>
        <p:sp>
          <p:nvSpPr>
            <p:cNvPr id="91" name="Szabadkézi sokszög 90"/>
            <p:cNvSpPr/>
            <p:nvPr/>
          </p:nvSpPr>
          <p:spPr>
            <a:xfrm>
              <a:off x="3861750" y="5636350"/>
              <a:ext cx="796034" cy="510261"/>
            </a:xfrm>
            <a:custGeom>
              <a:avLst/>
              <a:gdLst>
                <a:gd name="connsiteX0" fmla="*/ 0 w 1020523"/>
                <a:gd name="connsiteY0" fmla="*/ 0 h 510261"/>
                <a:gd name="connsiteX1" fmla="*/ 1020523 w 1020523"/>
                <a:gd name="connsiteY1" fmla="*/ 0 h 510261"/>
                <a:gd name="connsiteX2" fmla="*/ 1020523 w 1020523"/>
                <a:gd name="connsiteY2" fmla="*/ 510261 h 510261"/>
                <a:gd name="connsiteX3" fmla="*/ 0 w 1020523"/>
                <a:gd name="connsiteY3" fmla="*/ 510261 h 510261"/>
                <a:gd name="connsiteX4" fmla="*/ 0 w 1020523"/>
                <a:gd name="connsiteY4" fmla="*/ 0 h 5102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20523" h="510261">
                  <a:moveTo>
                    <a:pt x="0" y="0"/>
                  </a:moveTo>
                  <a:lnTo>
                    <a:pt x="1020523" y="0"/>
                  </a:lnTo>
                  <a:lnTo>
                    <a:pt x="1020523" y="510261"/>
                  </a:lnTo>
                  <a:lnTo>
                    <a:pt x="0" y="51026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1600" dirty="0">
                  <a:solidFill>
                    <a:prstClr val="black"/>
                  </a:solidFill>
                </a:rPr>
                <a:t>Kiskunmajsa</a:t>
              </a:r>
            </a:p>
          </p:txBody>
        </p:sp>
        <p:sp>
          <p:nvSpPr>
            <p:cNvPr id="92" name="Szabadkézi sokszög 91"/>
            <p:cNvSpPr/>
            <p:nvPr/>
          </p:nvSpPr>
          <p:spPr>
            <a:xfrm>
              <a:off x="4976198" y="5636350"/>
              <a:ext cx="796034" cy="510261"/>
            </a:xfrm>
            <a:custGeom>
              <a:avLst/>
              <a:gdLst>
                <a:gd name="connsiteX0" fmla="*/ 0 w 1020523"/>
                <a:gd name="connsiteY0" fmla="*/ 0 h 510261"/>
                <a:gd name="connsiteX1" fmla="*/ 1020523 w 1020523"/>
                <a:gd name="connsiteY1" fmla="*/ 0 h 510261"/>
                <a:gd name="connsiteX2" fmla="*/ 1020523 w 1020523"/>
                <a:gd name="connsiteY2" fmla="*/ 510261 h 510261"/>
                <a:gd name="connsiteX3" fmla="*/ 0 w 1020523"/>
                <a:gd name="connsiteY3" fmla="*/ 510261 h 510261"/>
                <a:gd name="connsiteX4" fmla="*/ 0 w 1020523"/>
                <a:gd name="connsiteY4" fmla="*/ 0 h 5102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20523" h="510261">
                  <a:moveTo>
                    <a:pt x="0" y="0"/>
                  </a:moveTo>
                  <a:lnTo>
                    <a:pt x="1020523" y="0"/>
                  </a:lnTo>
                  <a:lnTo>
                    <a:pt x="1020523" y="510261"/>
                  </a:lnTo>
                  <a:lnTo>
                    <a:pt x="0" y="510261"/>
                  </a:lnTo>
                  <a:lnTo>
                    <a:pt x="0" y="0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4">
                <a:alpha val="50000"/>
                <a:hueOff val="0"/>
                <a:satOff val="0"/>
                <a:lumOff val="0"/>
                <a:alphaOff val="0"/>
              </a:schemeClr>
            </a:fillRef>
            <a:effectRef idx="1">
              <a:schemeClr val="accent4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1600" dirty="0">
                  <a:solidFill>
                    <a:prstClr val="black"/>
                  </a:solidFill>
                </a:rPr>
                <a:t>Jánoshalma</a:t>
              </a:r>
            </a:p>
          </p:txBody>
        </p:sp>
        <p:sp>
          <p:nvSpPr>
            <p:cNvPr id="56" name="Szabadkézi sokszög 55"/>
            <p:cNvSpPr/>
            <p:nvPr/>
          </p:nvSpPr>
          <p:spPr>
            <a:xfrm>
              <a:off x="3264724" y="2083798"/>
              <a:ext cx="1020523" cy="510261"/>
            </a:xfrm>
            <a:custGeom>
              <a:avLst/>
              <a:gdLst>
                <a:gd name="connsiteX0" fmla="*/ 0 w 1020523"/>
                <a:gd name="connsiteY0" fmla="*/ 0 h 510261"/>
                <a:gd name="connsiteX1" fmla="*/ 1020523 w 1020523"/>
                <a:gd name="connsiteY1" fmla="*/ 0 h 510261"/>
                <a:gd name="connsiteX2" fmla="*/ 1020523 w 1020523"/>
                <a:gd name="connsiteY2" fmla="*/ 510261 h 510261"/>
                <a:gd name="connsiteX3" fmla="*/ 0 w 1020523"/>
                <a:gd name="connsiteY3" fmla="*/ 510261 h 510261"/>
                <a:gd name="connsiteX4" fmla="*/ 0 w 1020523"/>
                <a:gd name="connsiteY4" fmla="*/ 0 h 5102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20523" h="510261">
                  <a:moveTo>
                    <a:pt x="0" y="0"/>
                  </a:moveTo>
                  <a:lnTo>
                    <a:pt x="1020523" y="0"/>
                  </a:lnTo>
                  <a:lnTo>
                    <a:pt x="1020523" y="510261"/>
                  </a:lnTo>
                  <a:lnTo>
                    <a:pt x="0" y="510261"/>
                  </a:lnTo>
                  <a:lnTo>
                    <a:pt x="0" y="0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4">
                <a:alpha val="70000"/>
                <a:hueOff val="0"/>
                <a:satOff val="0"/>
                <a:lumOff val="0"/>
                <a:alphaOff val="0"/>
              </a:schemeClr>
            </a:fillRef>
            <a:effectRef idx="1">
              <a:schemeClr val="accent4">
                <a:alpha val="7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hu-HU" sz="1600" dirty="0">
                <a:solidFill>
                  <a:prstClr val="black"/>
                </a:solidFill>
              </a:endParaRPr>
            </a:p>
            <a:p>
              <a:pPr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1600" dirty="0">
                  <a:solidFill>
                    <a:prstClr val="black"/>
                  </a:solidFill>
                </a:rPr>
                <a:t>Pályaválasztási tanácsadás</a:t>
              </a:r>
            </a:p>
            <a:p>
              <a:pPr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hu-HU" sz="1600" dirty="0">
                <a:solidFill>
                  <a:prstClr val="black"/>
                </a:solidFill>
              </a:endParaRPr>
            </a:p>
          </p:txBody>
        </p:sp>
      </p:grpSp>
      <p:sp>
        <p:nvSpPr>
          <p:cNvPr id="36" name="Téglalap 35"/>
          <p:cNvSpPr/>
          <p:nvPr/>
        </p:nvSpPr>
        <p:spPr>
          <a:xfrm>
            <a:off x="323528" y="260648"/>
            <a:ext cx="8424936" cy="2520280"/>
          </a:xfrm>
          <a:prstGeom prst="rect">
            <a:avLst/>
          </a:prstGeom>
          <a:noFill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prstClr val="white"/>
              </a:solidFill>
            </a:endParaRPr>
          </a:p>
        </p:txBody>
      </p:sp>
      <p:sp>
        <p:nvSpPr>
          <p:cNvPr id="40" name="Téglalap 39"/>
          <p:cNvSpPr/>
          <p:nvPr/>
        </p:nvSpPr>
        <p:spPr>
          <a:xfrm>
            <a:off x="4067944" y="260648"/>
            <a:ext cx="1220206" cy="3416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hu-HU" dirty="0">
                <a:solidFill>
                  <a:prstClr val="white"/>
                </a:solidFill>
              </a:rPr>
              <a:t>SZÉKHELY</a:t>
            </a:r>
          </a:p>
        </p:txBody>
      </p:sp>
      <p:cxnSp>
        <p:nvCxnSpPr>
          <p:cNvPr id="48" name="Egyenes összekötő nyíllal 47"/>
          <p:cNvCxnSpPr/>
          <p:nvPr/>
        </p:nvCxnSpPr>
        <p:spPr>
          <a:xfrm>
            <a:off x="4716016" y="2780928"/>
            <a:ext cx="0" cy="288032"/>
          </a:xfrm>
          <a:prstGeom prst="straightConnector1">
            <a:avLst/>
          </a:prstGeom>
          <a:ln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Egyenes összekötő 52"/>
          <p:cNvCxnSpPr/>
          <p:nvPr/>
        </p:nvCxnSpPr>
        <p:spPr>
          <a:xfrm>
            <a:off x="1691680" y="3068960"/>
            <a:ext cx="5760640" cy="0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9" name="Egyenes összekötő nyíllal 58"/>
          <p:cNvCxnSpPr/>
          <p:nvPr/>
        </p:nvCxnSpPr>
        <p:spPr>
          <a:xfrm>
            <a:off x="1691680" y="3068960"/>
            <a:ext cx="0" cy="288032"/>
          </a:xfrm>
          <a:prstGeom prst="straightConnector1">
            <a:avLst/>
          </a:prstGeom>
          <a:ln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Egyenes összekötő nyíllal 59"/>
          <p:cNvCxnSpPr/>
          <p:nvPr/>
        </p:nvCxnSpPr>
        <p:spPr>
          <a:xfrm>
            <a:off x="7452320" y="3068960"/>
            <a:ext cx="0" cy="288032"/>
          </a:xfrm>
          <a:prstGeom prst="straightConnector1">
            <a:avLst/>
          </a:prstGeom>
          <a:ln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Egyenes összekötő nyíllal 60"/>
          <p:cNvCxnSpPr/>
          <p:nvPr/>
        </p:nvCxnSpPr>
        <p:spPr>
          <a:xfrm>
            <a:off x="4716016" y="3068960"/>
            <a:ext cx="0" cy="1440160"/>
          </a:xfrm>
          <a:prstGeom prst="straightConnector1">
            <a:avLst/>
          </a:prstGeom>
          <a:ln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Egyenes összekötő 98"/>
          <p:cNvCxnSpPr/>
          <p:nvPr/>
        </p:nvCxnSpPr>
        <p:spPr>
          <a:xfrm>
            <a:off x="251520" y="4509120"/>
            <a:ext cx="8136904" cy="0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01" name="Egyenes összekötő nyíllal 100"/>
          <p:cNvCxnSpPr/>
          <p:nvPr/>
        </p:nvCxnSpPr>
        <p:spPr>
          <a:xfrm>
            <a:off x="251520" y="4509120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02" name="Egyenes összekötő nyíllal 101"/>
          <p:cNvCxnSpPr/>
          <p:nvPr/>
        </p:nvCxnSpPr>
        <p:spPr>
          <a:xfrm>
            <a:off x="1475656" y="4509120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04" name="Egyenes összekötő nyíllal 103"/>
          <p:cNvCxnSpPr/>
          <p:nvPr/>
        </p:nvCxnSpPr>
        <p:spPr>
          <a:xfrm>
            <a:off x="2915816" y="4509120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05" name="Egyenes összekötő nyíllal 104"/>
          <p:cNvCxnSpPr/>
          <p:nvPr/>
        </p:nvCxnSpPr>
        <p:spPr>
          <a:xfrm>
            <a:off x="4427984" y="4509120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06" name="Egyenes összekötő nyíllal 105"/>
          <p:cNvCxnSpPr/>
          <p:nvPr/>
        </p:nvCxnSpPr>
        <p:spPr>
          <a:xfrm>
            <a:off x="5652120" y="4509120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07" name="Egyenes összekötő nyíllal 106"/>
          <p:cNvCxnSpPr/>
          <p:nvPr/>
        </p:nvCxnSpPr>
        <p:spPr>
          <a:xfrm>
            <a:off x="6876256" y="4509120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08" name="Egyenes összekötő nyíllal 107"/>
          <p:cNvCxnSpPr/>
          <p:nvPr/>
        </p:nvCxnSpPr>
        <p:spPr>
          <a:xfrm>
            <a:off x="8388424" y="4509120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11" name="Egyenes összekötő 110"/>
          <p:cNvCxnSpPr/>
          <p:nvPr/>
        </p:nvCxnSpPr>
        <p:spPr>
          <a:xfrm>
            <a:off x="827584" y="450912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Egyenes összekötő 112"/>
          <p:cNvCxnSpPr/>
          <p:nvPr/>
        </p:nvCxnSpPr>
        <p:spPr>
          <a:xfrm>
            <a:off x="827584" y="4509120"/>
            <a:ext cx="0" cy="12241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Egyenes összekötő nyíllal 115"/>
          <p:cNvCxnSpPr/>
          <p:nvPr/>
        </p:nvCxnSpPr>
        <p:spPr>
          <a:xfrm>
            <a:off x="827584" y="4509120"/>
            <a:ext cx="0" cy="12241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18" name="Egyenes összekötő nyíllal 117"/>
          <p:cNvCxnSpPr/>
          <p:nvPr/>
        </p:nvCxnSpPr>
        <p:spPr>
          <a:xfrm>
            <a:off x="2123728" y="4509120"/>
            <a:ext cx="0" cy="12241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19" name="Egyenes összekötő nyíllal 118"/>
          <p:cNvCxnSpPr/>
          <p:nvPr/>
        </p:nvCxnSpPr>
        <p:spPr>
          <a:xfrm>
            <a:off x="3851920" y="4509120"/>
            <a:ext cx="0" cy="12241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20" name="Egyenes összekötő nyíllal 119"/>
          <p:cNvCxnSpPr/>
          <p:nvPr/>
        </p:nvCxnSpPr>
        <p:spPr>
          <a:xfrm>
            <a:off x="6300192" y="4509120"/>
            <a:ext cx="0" cy="12241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25" name="Egyenes összekötő nyíllal 124"/>
          <p:cNvCxnSpPr/>
          <p:nvPr/>
        </p:nvCxnSpPr>
        <p:spPr>
          <a:xfrm>
            <a:off x="5076056" y="5445224"/>
            <a:ext cx="36004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34" name="Téglalap 133"/>
          <p:cNvSpPr/>
          <p:nvPr/>
        </p:nvSpPr>
        <p:spPr>
          <a:xfrm>
            <a:off x="1637434" y="4149080"/>
            <a:ext cx="2669000" cy="3139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hu-HU" sz="1600" dirty="0"/>
              <a:t>Tankerületi tagintézmények</a:t>
            </a:r>
          </a:p>
        </p:txBody>
      </p:sp>
      <p:sp>
        <p:nvSpPr>
          <p:cNvPr id="52" name="Téglalap 51"/>
          <p:cNvSpPr/>
          <p:nvPr/>
        </p:nvSpPr>
        <p:spPr>
          <a:xfrm>
            <a:off x="1542728" y="2780928"/>
            <a:ext cx="3260829" cy="3139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hu-HU" sz="1600" dirty="0"/>
              <a:t>Megyei illetőségű tagintézmények</a:t>
            </a:r>
          </a:p>
        </p:txBody>
      </p:sp>
      <p:cxnSp>
        <p:nvCxnSpPr>
          <p:cNvPr id="77" name="Egyenes összekötő 76"/>
          <p:cNvCxnSpPr/>
          <p:nvPr/>
        </p:nvCxnSpPr>
        <p:spPr>
          <a:xfrm>
            <a:off x="2411760" y="1916832"/>
            <a:ext cx="0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6064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idx="4294967295"/>
          </p:nvPr>
        </p:nvSpPr>
        <p:spPr>
          <a:xfrm>
            <a:off x="0" y="188913"/>
            <a:ext cx="9144000" cy="1081087"/>
          </a:xfrm>
        </p:spPr>
        <p:txBody>
          <a:bodyPr/>
          <a:lstStyle/>
          <a:p>
            <a:pPr algn="ctr"/>
            <a:r>
              <a:rPr lang="hu-HU" sz="2800" dirty="0" smtClean="0">
                <a:solidFill>
                  <a:schemeClr val="tx1"/>
                </a:solidFill>
              </a:rPr>
              <a:t>ALAPVETÉSEK</a:t>
            </a:r>
            <a:br>
              <a:rPr lang="hu-HU" sz="2800" dirty="0" smtClean="0">
                <a:solidFill>
                  <a:schemeClr val="tx1"/>
                </a:solidFill>
              </a:rPr>
            </a:br>
            <a:r>
              <a:rPr lang="hu-HU" sz="1800" dirty="0" smtClean="0">
                <a:solidFill>
                  <a:schemeClr val="tx1"/>
                </a:solidFill>
              </a:rPr>
              <a:t>Pedagógiai szakszolgálatok a Nemzeti köznevelési törvényben [</a:t>
            </a:r>
            <a:r>
              <a:rPr lang="hu-HU" sz="1800" dirty="0" err="1" smtClean="0">
                <a:solidFill>
                  <a:schemeClr val="tx1"/>
                </a:solidFill>
              </a:rPr>
              <a:t>Nkt</a:t>
            </a:r>
            <a:r>
              <a:rPr lang="hu-HU" sz="1800" dirty="0" smtClean="0">
                <a:solidFill>
                  <a:schemeClr val="tx1"/>
                </a:solidFill>
              </a:rPr>
              <a:t>.]</a:t>
            </a:r>
            <a:r>
              <a:rPr lang="hu-HU" dirty="0" smtClean="0">
                <a:solidFill>
                  <a:schemeClr val="tx1"/>
                </a:solidFill>
              </a:rPr>
              <a:t/>
            </a:r>
            <a:br>
              <a:rPr lang="hu-HU" dirty="0" smtClean="0">
                <a:solidFill>
                  <a:schemeClr val="tx1"/>
                </a:solidFill>
              </a:rPr>
            </a:br>
            <a:endParaRPr lang="hu-HU" dirty="0">
              <a:solidFill>
                <a:schemeClr val="tx1"/>
              </a:solidFill>
            </a:endParaRPr>
          </a:p>
        </p:txBody>
      </p:sp>
      <p:cxnSp>
        <p:nvCxnSpPr>
          <p:cNvPr id="5" name="Egyenes összekötő 4"/>
          <p:cNvCxnSpPr/>
          <p:nvPr/>
        </p:nvCxnSpPr>
        <p:spPr>
          <a:xfrm>
            <a:off x="0" y="188640"/>
            <a:ext cx="9144000" cy="16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églalap 8"/>
          <p:cNvSpPr/>
          <p:nvPr/>
        </p:nvSpPr>
        <p:spPr>
          <a:xfrm>
            <a:off x="0" y="1124744"/>
            <a:ext cx="97917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11480" indent="-342900" algn="ctr">
              <a:spcBef>
                <a:spcPts val="700"/>
              </a:spcBef>
              <a:buClr>
                <a:srgbClr val="D6ECFF"/>
              </a:buClr>
              <a:buSzPct val="95000"/>
            </a:pPr>
            <a:r>
              <a:rPr lang="hu-HU" sz="2000" dirty="0"/>
              <a:t>A pedagógiai szakszolgálati feladat alapfeladat</a:t>
            </a:r>
            <a:r>
              <a:rPr lang="hu-HU" sz="1600" dirty="0"/>
              <a:t>. </a:t>
            </a:r>
            <a:r>
              <a:rPr lang="hu-HU" sz="1600" dirty="0" err="1"/>
              <a:t>Nkt</a:t>
            </a:r>
            <a:r>
              <a:rPr lang="hu-HU" sz="1600" dirty="0"/>
              <a:t>. 4. § (1) q)  </a:t>
            </a:r>
          </a:p>
        </p:txBody>
      </p:sp>
      <p:sp>
        <p:nvSpPr>
          <p:cNvPr id="11" name="Téglalap 10"/>
          <p:cNvSpPr/>
          <p:nvPr/>
        </p:nvSpPr>
        <p:spPr>
          <a:xfrm>
            <a:off x="0" y="1628800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11480" indent="-342900" algn="just">
              <a:spcBef>
                <a:spcPts val="700"/>
              </a:spcBef>
              <a:buClr>
                <a:srgbClr val="D6ECFF"/>
              </a:buClr>
              <a:buSzPct val="95000"/>
            </a:pPr>
            <a:r>
              <a:rPr lang="hu-HU" sz="2000" dirty="0"/>
              <a:t>A pedagógiai szakszolgálati intézmény a köznevelési rendszer intézménye. </a:t>
            </a:r>
            <a:r>
              <a:rPr lang="hu-HU" sz="1600" dirty="0" err="1"/>
              <a:t>Nkt</a:t>
            </a:r>
            <a:r>
              <a:rPr lang="hu-HU" sz="1600" dirty="0"/>
              <a:t>. 7. § (1) i) </a:t>
            </a:r>
          </a:p>
        </p:txBody>
      </p:sp>
      <p:sp>
        <p:nvSpPr>
          <p:cNvPr id="12" name="Téglalap 11"/>
          <p:cNvSpPr/>
          <p:nvPr/>
        </p:nvSpPr>
        <p:spPr>
          <a:xfrm>
            <a:off x="107504" y="1916832"/>
            <a:ext cx="9217024" cy="4965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11480" indent="-342900" algn="ctr">
              <a:spcBef>
                <a:spcPts val="700"/>
              </a:spcBef>
              <a:buClr>
                <a:srgbClr val="D6ECFF"/>
              </a:buClr>
              <a:buSzPct val="95000"/>
            </a:pPr>
            <a:endParaRPr lang="hu-HU" sz="2000" dirty="0"/>
          </a:p>
          <a:p>
            <a:pPr marL="411480" indent="-342900" algn="ctr">
              <a:spcBef>
                <a:spcPts val="700"/>
              </a:spcBef>
              <a:buClr>
                <a:srgbClr val="D6ECFF"/>
              </a:buClr>
              <a:buSzPct val="95000"/>
            </a:pPr>
            <a:r>
              <a:rPr lang="hu-HU" sz="2000" dirty="0"/>
              <a:t>Az állam gondoskodik a köznevelési alapfeladatok ellátásáról </a:t>
            </a:r>
            <a:r>
              <a:rPr lang="hu-HU" sz="1600" dirty="0" err="1"/>
              <a:t>Nkt</a:t>
            </a:r>
            <a:r>
              <a:rPr lang="hu-HU" sz="1600" dirty="0"/>
              <a:t>. 74. § (1)</a:t>
            </a:r>
            <a:endParaRPr lang="hu-HU" sz="2000" dirty="0"/>
          </a:p>
          <a:p>
            <a:pPr marL="411480" indent="-342900" algn="ctr">
              <a:spcBef>
                <a:spcPts val="700"/>
              </a:spcBef>
              <a:buClr>
                <a:srgbClr val="D6ECFF"/>
              </a:buClr>
              <a:buSzPct val="95000"/>
            </a:pPr>
            <a:r>
              <a:rPr lang="hu-HU" sz="1600" dirty="0"/>
              <a:t>A szülő és a pedagógus nevelő munkáját, valamint a nevelési-oktatási intézmény feladatainak ellátását segíti. </a:t>
            </a:r>
            <a:r>
              <a:rPr lang="hu-HU" sz="1600" dirty="0" err="1"/>
              <a:t>Nkt</a:t>
            </a:r>
            <a:r>
              <a:rPr lang="hu-HU" sz="1600" dirty="0"/>
              <a:t>. 18. § (1)</a:t>
            </a:r>
          </a:p>
          <a:p>
            <a:pPr marL="411480" indent="-342900">
              <a:spcBef>
                <a:spcPts val="700"/>
              </a:spcBef>
              <a:buClr>
                <a:srgbClr val="D6ECFF"/>
              </a:buClr>
              <a:buSzPct val="95000"/>
            </a:pPr>
            <a:r>
              <a:rPr lang="hu-HU" sz="1600" dirty="0"/>
              <a:t>Pedagógiai szakszolgálat</a:t>
            </a:r>
          </a:p>
          <a:p>
            <a:pPr marL="1197864" lvl="2" indent="-285750">
              <a:spcBef>
                <a:spcPct val="20000"/>
              </a:spcBef>
              <a:buClr>
                <a:srgbClr val="EA157A"/>
              </a:buClr>
              <a:buSzPct val="90000"/>
            </a:pPr>
            <a:r>
              <a:rPr lang="hu-HU" sz="1600" dirty="0"/>
              <a:t>a) </a:t>
            </a:r>
            <a:r>
              <a:rPr lang="hu-HU" sz="1600" dirty="0" err="1"/>
              <a:t>a</a:t>
            </a:r>
            <a:r>
              <a:rPr lang="hu-HU" sz="1600" dirty="0"/>
              <a:t> gyógypedagógiai tanácsadás, korai fejlesztés, oktatás és gondozás,</a:t>
            </a:r>
          </a:p>
          <a:p>
            <a:pPr marL="1197864" lvl="2" indent="-285750">
              <a:spcBef>
                <a:spcPct val="20000"/>
              </a:spcBef>
              <a:buClr>
                <a:srgbClr val="EA157A"/>
              </a:buClr>
              <a:buSzPct val="90000"/>
            </a:pPr>
            <a:r>
              <a:rPr lang="hu-HU" sz="1600" dirty="0"/>
              <a:t>b) a fejlesztő nevelés,</a:t>
            </a:r>
          </a:p>
          <a:p>
            <a:pPr marL="1197864" lvl="2" indent="-285750">
              <a:spcBef>
                <a:spcPct val="20000"/>
              </a:spcBef>
              <a:buClr>
                <a:srgbClr val="EA157A"/>
              </a:buClr>
              <a:buSzPct val="90000"/>
            </a:pPr>
            <a:r>
              <a:rPr lang="hu-HU" sz="1600" dirty="0"/>
              <a:t>c) szakértői bizottsági tevékenység ,</a:t>
            </a:r>
          </a:p>
          <a:p>
            <a:pPr marL="1197864" lvl="2" indent="-285750">
              <a:spcBef>
                <a:spcPct val="20000"/>
              </a:spcBef>
              <a:buClr>
                <a:srgbClr val="EA157A"/>
              </a:buClr>
              <a:buSzPct val="90000"/>
            </a:pPr>
            <a:r>
              <a:rPr lang="hu-HU" sz="1600" dirty="0"/>
              <a:t>d) a nevelési tanácsadás,</a:t>
            </a:r>
          </a:p>
          <a:p>
            <a:pPr marL="1197864" lvl="2" indent="-285750">
              <a:spcBef>
                <a:spcPct val="20000"/>
              </a:spcBef>
              <a:buClr>
                <a:srgbClr val="EA157A"/>
              </a:buClr>
              <a:buSzPct val="90000"/>
            </a:pPr>
            <a:r>
              <a:rPr lang="hu-HU" sz="1600" dirty="0"/>
              <a:t>e) a logopédiai ellátás,</a:t>
            </a:r>
          </a:p>
          <a:p>
            <a:pPr marL="1197864" lvl="2" indent="-285750">
              <a:spcBef>
                <a:spcPct val="20000"/>
              </a:spcBef>
              <a:buClr>
                <a:srgbClr val="EA157A"/>
              </a:buClr>
              <a:buSzPct val="90000"/>
            </a:pPr>
            <a:r>
              <a:rPr lang="hu-HU" sz="1600" dirty="0"/>
              <a:t>f) a továbbtanulási, pályaválasztási tanácsadás,</a:t>
            </a:r>
          </a:p>
          <a:p>
            <a:pPr marL="1197864" lvl="2" indent="-285750">
              <a:spcBef>
                <a:spcPct val="20000"/>
              </a:spcBef>
              <a:buClr>
                <a:srgbClr val="EA157A"/>
              </a:buClr>
              <a:buSzPct val="90000"/>
            </a:pPr>
            <a:r>
              <a:rPr lang="hu-HU" sz="1600" dirty="0"/>
              <a:t>g) a konduktív pedagógiai ellátás,</a:t>
            </a:r>
          </a:p>
          <a:p>
            <a:pPr marL="1197864" lvl="2" indent="-285750">
              <a:spcBef>
                <a:spcPct val="20000"/>
              </a:spcBef>
              <a:buClr>
                <a:srgbClr val="EA157A"/>
              </a:buClr>
              <a:buSzPct val="90000"/>
            </a:pPr>
            <a:r>
              <a:rPr lang="hu-HU" sz="1600" dirty="0"/>
              <a:t>h) a gyógytestnevelés,</a:t>
            </a:r>
          </a:p>
          <a:p>
            <a:pPr marL="1197864" lvl="2" indent="-285750">
              <a:spcBef>
                <a:spcPct val="20000"/>
              </a:spcBef>
              <a:buClr>
                <a:srgbClr val="EA157A"/>
              </a:buClr>
              <a:buSzPct val="90000"/>
            </a:pPr>
            <a:r>
              <a:rPr lang="hu-HU" sz="1600" dirty="0"/>
              <a:t>i) az iskolapszichológiai, óvodapszichológiai ellátás,</a:t>
            </a:r>
          </a:p>
          <a:p>
            <a:pPr marL="1197864" lvl="2" indent="-285750">
              <a:spcBef>
                <a:spcPct val="20000"/>
              </a:spcBef>
              <a:buClr>
                <a:srgbClr val="EA157A"/>
              </a:buClr>
              <a:buSzPct val="90000"/>
            </a:pPr>
            <a:r>
              <a:rPr lang="hu-HU" sz="1600" dirty="0"/>
              <a:t>j) a kiemelten tehetséges gyermekek, tanulók gondozása. </a:t>
            </a:r>
            <a:r>
              <a:rPr lang="hu-HU" sz="1600" dirty="0" err="1"/>
              <a:t>Nkt</a:t>
            </a:r>
            <a:r>
              <a:rPr lang="hu-HU" sz="1600" dirty="0"/>
              <a:t>. 18. § (2)</a:t>
            </a:r>
          </a:p>
          <a:p>
            <a:pPr marL="740664" lvl="1" indent="-285750">
              <a:spcBef>
                <a:spcPct val="20000"/>
              </a:spcBef>
              <a:buClr>
                <a:srgbClr val="EA157A"/>
              </a:buClr>
              <a:buSzPct val="90000"/>
            </a:pPr>
            <a:endParaRPr lang="hu-HU" sz="1600" dirty="0"/>
          </a:p>
        </p:txBody>
      </p:sp>
      <p:cxnSp>
        <p:nvCxnSpPr>
          <p:cNvPr id="15" name="Egyenes összekötő 14"/>
          <p:cNvCxnSpPr/>
          <p:nvPr/>
        </p:nvCxnSpPr>
        <p:spPr>
          <a:xfrm>
            <a:off x="0" y="1052736"/>
            <a:ext cx="9144000" cy="16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1359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idx="4294967295"/>
          </p:nvPr>
        </p:nvSpPr>
        <p:spPr>
          <a:xfrm>
            <a:off x="-217488" y="0"/>
            <a:ext cx="9361488" cy="765175"/>
          </a:xfrm>
        </p:spPr>
        <p:txBody>
          <a:bodyPr>
            <a:normAutofit fontScale="90000"/>
          </a:bodyPr>
          <a:lstStyle/>
          <a:p>
            <a:pPr algn="ctr"/>
            <a:r>
              <a:rPr lang="hu-HU" sz="2700" dirty="0" smtClean="0">
                <a:solidFill>
                  <a:srgbClr val="FFC000"/>
                </a:solidFill>
              </a:rPr>
              <a:t>Szakértői bizottsági tevékenység I. </a:t>
            </a:r>
            <a:r>
              <a:rPr lang="hu-HU" sz="2200" cap="small" dirty="0" smtClean="0">
                <a:solidFill>
                  <a:srgbClr val="FFC000"/>
                </a:solidFill>
              </a:rPr>
              <a:t/>
            </a:r>
            <a:br>
              <a:rPr lang="hu-HU" sz="2200" cap="small" dirty="0" smtClean="0">
                <a:solidFill>
                  <a:srgbClr val="FFC000"/>
                </a:solidFill>
              </a:rPr>
            </a:br>
            <a:r>
              <a:rPr lang="hu-HU" sz="1800" cap="small" dirty="0" smtClean="0">
                <a:solidFill>
                  <a:srgbClr val="FFC000"/>
                </a:solidFill>
              </a:rPr>
              <a:t>15/2013. (II.26.) EMMI </a:t>
            </a:r>
            <a:r>
              <a:rPr lang="hu-HU" sz="1800" dirty="0" smtClean="0">
                <a:solidFill>
                  <a:srgbClr val="FFC000"/>
                </a:solidFill>
              </a:rPr>
              <a:t>rendelet 7. § (1)-(2) alapján</a:t>
            </a:r>
            <a:r>
              <a:rPr lang="hu-HU" sz="2700" dirty="0" smtClean="0">
                <a:solidFill>
                  <a:srgbClr val="FFC000"/>
                </a:solidFill>
              </a:rPr>
              <a:t/>
            </a:r>
            <a:br>
              <a:rPr lang="hu-HU" sz="2700" dirty="0" smtClean="0">
                <a:solidFill>
                  <a:srgbClr val="FFC000"/>
                </a:solidFill>
              </a:rPr>
            </a:br>
            <a:r>
              <a:rPr lang="hu-HU" dirty="0" smtClean="0">
                <a:solidFill>
                  <a:srgbClr val="FFC000"/>
                </a:solidFill>
              </a:rPr>
              <a:t/>
            </a:r>
            <a:br>
              <a:rPr lang="hu-HU" dirty="0" smtClean="0">
                <a:solidFill>
                  <a:srgbClr val="FFC000"/>
                </a:solidFill>
              </a:rPr>
            </a:br>
            <a:endParaRPr lang="hu-HU" dirty="0">
              <a:solidFill>
                <a:srgbClr val="FFC000"/>
              </a:solidFill>
            </a:endParaRPr>
          </a:p>
        </p:txBody>
      </p:sp>
      <p:sp>
        <p:nvSpPr>
          <p:cNvPr id="12" name="Téglalap 11"/>
          <p:cNvSpPr/>
          <p:nvPr/>
        </p:nvSpPr>
        <p:spPr>
          <a:xfrm>
            <a:off x="0" y="836712"/>
            <a:ext cx="9217024" cy="61493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3464" indent="-285750">
              <a:spcBef>
                <a:spcPct val="20000"/>
              </a:spcBef>
              <a:buClr>
                <a:srgbClr val="EA157A"/>
              </a:buClr>
              <a:buSzPct val="90000"/>
            </a:pPr>
            <a:r>
              <a:rPr lang="hu-HU" dirty="0"/>
              <a:t>Szakértői bizottsági tevékenység keretében </a:t>
            </a:r>
          </a:p>
          <a:p>
            <a:pPr marL="283464" indent="-285750">
              <a:spcBef>
                <a:spcPct val="20000"/>
              </a:spcBef>
              <a:buClr>
                <a:srgbClr val="EA157A"/>
              </a:buClr>
              <a:buSzPct val="90000"/>
            </a:pPr>
            <a:r>
              <a:rPr lang="hu-HU" sz="2000" dirty="0"/>
              <a:t>az intézmény szakértői bizottsága 	</a:t>
            </a:r>
          </a:p>
          <a:p>
            <a:pPr marL="283464" indent="-285750">
              <a:spcBef>
                <a:spcPct val="20000"/>
              </a:spcBef>
              <a:buClr>
                <a:srgbClr val="EA157A"/>
              </a:buClr>
              <a:buSzPct val="90000"/>
            </a:pPr>
            <a:r>
              <a:rPr lang="hu-HU" sz="2000" dirty="0"/>
              <a:t>komplex pszichológiai, pedagógiai-gyógypedagógiai, továbbá szükség szerint </a:t>
            </a:r>
            <a:r>
              <a:rPr lang="hu-HU" sz="2000" dirty="0" smtClean="0"/>
              <a:t>orvosi vizsgálat </a:t>
            </a:r>
            <a:r>
              <a:rPr lang="hu-HU" dirty="0"/>
              <a:t>alapján szakértői véleményt </a:t>
            </a:r>
            <a:r>
              <a:rPr lang="hu-HU" sz="2000" dirty="0"/>
              <a:t>készít:</a:t>
            </a:r>
          </a:p>
          <a:p>
            <a:pPr marL="283464" indent="-285750">
              <a:spcBef>
                <a:spcPct val="20000"/>
              </a:spcBef>
              <a:buClr>
                <a:srgbClr val="EA157A"/>
              </a:buClr>
              <a:buSzPct val="90000"/>
            </a:pPr>
            <a:r>
              <a:rPr lang="hu-HU" sz="2000" dirty="0"/>
              <a:t>a) az iskolába lépéshez szükséges fejlettség megállapítása céljából </a:t>
            </a:r>
          </a:p>
          <a:p>
            <a:pPr marL="740664" lvl="1" indent="-285750">
              <a:spcBef>
                <a:spcPct val="20000"/>
              </a:spcBef>
              <a:buClr>
                <a:srgbClr val="EA157A"/>
              </a:buClr>
              <a:buSzPct val="90000"/>
            </a:pPr>
            <a:r>
              <a:rPr lang="hu-HU" sz="1600" dirty="0" err="1"/>
              <a:t>aa</a:t>
            </a:r>
            <a:r>
              <a:rPr lang="hu-HU" sz="1600" dirty="0"/>
              <a:t>) abban az esetben, ha a gyermek nem járt óvodába, </a:t>
            </a:r>
          </a:p>
          <a:p>
            <a:pPr marL="740664" lvl="1" indent="-285750">
              <a:spcBef>
                <a:spcPct val="20000"/>
              </a:spcBef>
              <a:buClr>
                <a:srgbClr val="EA157A"/>
              </a:buClr>
              <a:buSzPct val="90000"/>
            </a:pPr>
            <a:r>
              <a:rPr lang="hu-HU" sz="1600" dirty="0"/>
              <a:t>ab) óvodába járó gyermek esetén, annak megítélésére, hogy hétéves korában szükséges-e újabb nevelési évet kezdenie az óvodában, </a:t>
            </a:r>
          </a:p>
          <a:p>
            <a:pPr marL="740664" lvl="1" indent="-285750">
              <a:spcBef>
                <a:spcPct val="20000"/>
              </a:spcBef>
              <a:buClr>
                <a:srgbClr val="EA157A"/>
              </a:buClr>
              <a:buSzPct val="90000"/>
            </a:pPr>
            <a:r>
              <a:rPr lang="hu-HU" sz="1600" dirty="0" err="1"/>
              <a:t>ac</a:t>
            </a:r>
            <a:r>
              <a:rPr lang="hu-HU" sz="1600" dirty="0"/>
              <a:t>) annak megítélésére, hogy a gyermek számára javasolt-e, hogy hatéves kora előtt megkezdje tankötelezettségének teljesítését, </a:t>
            </a:r>
          </a:p>
          <a:p>
            <a:pPr marL="740664" lvl="1" indent="-285750">
              <a:spcBef>
                <a:spcPct val="20000"/>
              </a:spcBef>
              <a:buClr>
                <a:srgbClr val="EA157A"/>
              </a:buClr>
              <a:buSzPct val="90000"/>
            </a:pPr>
            <a:r>
              <a:rPr lang="hu-HU" sz="1600" dirty="0"/>
              <a:t>ad) óvodába járó gyermek esetén, ha a gyermek iskolába lépéshez szükséges fejlettsége egyértelműen nem dönthető el a fejlődésének nyomon követéséről szóló óvodai dokumentumok alapján, </a:t>
            </a:r>
          </a:p>
          <a:p>
            <a:pPr marL="740664" lvl="1" indent="-285750">
              <a:spcBef>
                <a:spcPct val="20000"/>
              </a:spcBef>
              <a:buClr>
                <a:srgbClr val="EA157A"/>
              </a:buClr>
              <a:buSzPct val="90000"/>
            </a:pPr>
            <a:r>
              <a:rPr lang="hu-HU" sz="1600" dirty="0" err="1"/>
              <a:t>ae</a:t>
            </a:r>
            <a:r>
              <a:rPr lang="hu-HU" sz="1600" dirty="0"/>
              <a:t>) ha a szülő nem ért egyet a gyermek fejlődésének nyomon követéséről szóló óvodai dokumentumok alapján az iskolába lépéshez szükséges óvodai igazolásban tett javaslattal, </a:t>
            </a:r>
          </a:p>
          <a:p>
            <a:pPr marL="740664" lvl="1" indent="-285750">
              <a:spcBef>
                <a:spcPct val="20000"/>
              </a:spcBef>
              <a:buClr>
                <a:srgbClr val="EA157A"/>
              </a:buClr>
              <a:buSzPct val="90000"/>
            </a:pPr>
            <a:r>
              <a:rPr lang="hu-HU" sz="1600" dirty="0" err="1"/>
              <a:t>af</a:t>
            </a:r>
            <a:r>
              <a:rPr lang="hu-HU" sz="1600" dirty="0"/>
              <a:t>) ha a szülő nem ért egyet a hatodik életévét augusztus 31-ig betöltő gyermek óvodai nevelésben való további részvételéről szóló óvodai döntéssel</a:t>
            </a:r>
            <a:r>
              <a:rPr lang="hu-HU" dirty="0"/>
              <a:t>, </a:t>
            </a:r>
          </a:p>
          <a:p>
            <a:pPr marL="283464" indent="-285750">
              <a:spcBef>
                <a:spcPct val="20000"/>
              </a:spcBef>
              <a:buClr>
                <a:srgbClr val="EA157A"/>
              </a:buClr>
              <a:buSzPct val="90000"/>
            </a:pPr>
            <a:r>
              <a:rPr lang="hu-HU" sz="2000" b="1" dirty="0"/>
              <a:t>b) a beilleszkedési, a tanulási, a magatartási nehézség megállapítása vagy kizárása </a:t>
            </a:r>
          </a:p>
          <a:p>
            <a:endParaRPr lang="hu-HU" sz="2200" dirty="0"/>
          </a:p>
        </p:txBody>
      </p:sp>
      <p:cxnSp>
        <p:nvCxnSpPr>
          <p:cNvPr id="15" name="Egyenes összekötő 14"/>
          <p:cNvCxnSpPr/>
          <p:nvPr/>
        </p:nvCxnSpPr>
        <p:spPr>
          <a:xfrm>
            <a:off x="0" y="692696"/>
            <a:ext cx="9144000" cy="16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82196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idx="4294967295"/>
          </p:nvPr>
        </p:nvSpPr>
        <p:spPr>
          <a:xfrm>
            <a:off x="-217488" y="188913"/>
            <a:ext cx="9361488" cy="863600"/>
          </a:xfrm>
        </p:spPr>
        <p:txBody>
          <a:bodyPr>
            <a:normAutofit fontScale="90000"/>
          </a:bodyPr>
          <a:lstStyle/>
          <a:p>
            <a:pPr algn="ctr"/>
            <a:r>
              <a:rPr lang="hu-HU" sz="3100" dirty="0" smtClean="0">
                <a:solidFill>
                  <a:schemeClr val="tx1"/>
                </a:solidFill>
              </a:rPr>
              <a:t>Szakértői bizottsági tevékenység II. </a:t>
            </a:r>
            <a:r>
              <a:rPr lang="hu-HU" sz="2200" cap="small" dirty="0" smtClean="0">
                <a:solidFill>
                  <a:schemeClr val="tx1"/>
                </a:solidFill>
              </a:rPr>
              <a:t/>
            </a:r>
            <a:br>
              <a:rPr lang="hu-HU" sz="2200" cap="small" dirty="0" smtClean="0">
                <a:solidFill>
                  <a:schemeClr val="tx1"/>
                </a:solidFill>
              </a:rPr>
            </a:br>
            <a:r>
              <a:rPr lang="hu-HU" sz="2000" cap="small" dirty="0" smtClean="0">
                <a:solidFill>
                  <a:schemeClr val="tx1"/>
                </a:solidFill>
              </a:rPr>
              <a:t>15/2013. (II.26.) EMMI </a:t>
            </a:r>
            <a:r>
              <a:rPr lang="hu-HU" sz="2000" dirty="0" smtClean="0">
                <a:solidFill>
                  <a:schemeClr val="tx1"/>
                </a:solidFill>
              </a:rPr>
              <a:t>rendelet 7. § (1)-(2) </a:t>
            </a:r>
            <a:r>
              <a:rPr lang="hu-HU" sz="2000" dirty="0" smtClean="0">
                <a:solidFill>
                  <a:schemeClr val="tx1"/>
                </a:solidFill>
              </a:rPr>
              <a:t>alapján</a:t>
            </a:r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12" name="Téglalap 11"/>
          <p:cNvSpPr/>
          <p:nvPr/>
        </p:nvSpPr>
        <p:spPr>
          <a:xfrm>
            <a:off x="0" y="1340768"/>
            <a:ext cx="9396536" cy="53676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400" dirty="0"/>
              <a:t>c) a sajátos nevelési igény megállapítása / kizárása,</a:t>
            </a:r>
          </a:p>
          <a:p>
            <a:r>
              <a:rPr lang="hu-HU" sz="1100" dirty="0"/>
              <a:t> </a:t>
            </a:r>
          </a:p>
          <a:p>
            <a:r>
              <a:rPr lang="hu-HU" sz="2400" dirty="0"/>
              <a:t>d) sajátos nevelési igényű tanuló esetében </a:t>
            </a:r>
          </a:p>
          <a:p>
            <a:pPr lvl="1"/>
            <a:r>
              <a:rPr lang="hu-HU" sz="2200" dirty="0"/>
              <a:t>da) az érettségi bizonyítvány kiadásának feltételeként meghatározott közösségi szolgálat teljesítésére vonatkozó kötelezettség alóli mentesítés,</a:t>
            </a:r>
          </a:p>
          <a:p>
            <a:pPr lvl="1"/>
            <a:r>
              <a:rPr lang="hu-HU" sz="700" dirty="0"/>
              <a:t> </a:t>
            </a:r>
          </a:p>
          <a:p>
            <a:pPr lvl="1"/>
            <a:r>
              <a:rPr lang="hu-HU" sz="2200" dirty="0"/>
              <a:t>db) a tankötelezettség meghosszabbításának céljából, </a:t>
            </a:r>
          </a:p>
          <a:p>
            <a:pPr lvl="1"/>
            <a:endParaRPr lang="hu-HU" sz="2000" dirty="0"/>
          </a:p>
          <a:p>
            <a:pPr algn="ctr"/>
            <a:r>
              <a:rPr lang="hu-HU" sz="2400" dirty="0"/>
              <a:t> a vizsgálatok eredményei alapján javaslatot tesz </a:t>
            </a:r>
          </a:p>
          <a:p>
            <a:pPr algn="ctr"/>
            <a:r>
              <a:rPr lang="hu-HU" sz="2400" dirty="0"/>
              <a:t>BTMN, SNI gyermekek / tanulók </a:t>
            </a:r>
          </a:p>
          <a:p>
            <a:pPr algn="ctr"/>
            <a:r>
              <a:rPr lang="hu-HU" sz="2400" dirty="0"/>
              <a:t>különleges bánásmód keretében történő </a:t>
            </a:r>
          </a:p>
          <a:p>
            <a:pPr algn="ctr"/>
            <a:r>
              <a:rPr lang="hu-HU" sz="2400" dirty="0"/>
              <a:t>ellátására, az ellátás módjára, formájára és helyére.</a:t>
            </a:r>
          </a:p>
          <a:p>
            <a:endParaRPr lang="hu-HU" sz="2000" dirty="0"/>
          </a:p>
          <a:p>
            <a:pPr marL="283464" indent="-285750">
              <a:spcBef>
                <a:spcPct val="20000"/>
              </a:spcBef>
              <a:buClr>
                <a:srgbClr val="EA157A"/>
              </a:buClr>
              <a:buSzPct val="90000"/>
            </a:pPr>
            <a:r>
              <a:rPr lang="hu-HU" sz="2400" dirty="0"/>
              <a:t>(2) iskolapszichológiai, óvodapszichológiai vagy logopédiai ellátásba vétel kezdeményezése</a:t>
            </a:r>
          </a:p>
        </p:txBody>
      </p:sp>
      <p:cxnSp>
        <p:nvCxnSpPr>
          <p:cNvPr id="15" name="Egyenes összekötő 14"/>
          <p:cNvCxnSpPr/>
          <p:nvPr/>
        </p:nvCxnSpPr>
        <p:spPr>
          <a:xfrm>
            <a:off x="0" y="1196752"/>
            <a:ext cx="9144000" cy="16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66816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Egyenes összekötő 5"/>
          <p:cNvCxnSpPr/>
          <p:nvPr/>
        </p:nvCxnSpPr>
        <p:spPr>
          <a:xfrm>
            <a:off x="0" y="357166"/>
            <a:ext cx="9144000" cy="16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Egyenes összekötő 6"/>
          <p:cNvCxnSpPr/>
          <p:nvPr/>
        </p:nvCxnSpPr>
        <p:spPr>
          <a:xfrm>
            <a:off x="0" y="1412776"/>
            <a:ext cx="9144000" cy="16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ím 1"/>
          <p:cNvSpPr txBox="1">
            <a:spLocks/>
          </p:cNvSpPr>
          <p:nvPr/>
        </p:nvSpPr>
        <p:spPr>
          <a:xfrm>
            <a:off x="0" y="548680"/>
            <a:ext cx="9144000" cy="864096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pPr algn="ctr">
              <a:spcBef>
                <a:spcPct val="0"/>
              </a:spcBef>
            </a:pPr>
            <a:r>
              <a:rPr lang="hu-HU" sz="2400" spc="-100" dirty="0">
                <a:effectLst>
                  <a:reflection blurRad="6350" stA="55000" endA="300" endPos="45500" dir="5400000" sy="-100000" algn="bl" rotWithShape="0"/>
                </a:effectLst>
                <a:latin typeface="Consolas"/>
              </a:rPr>
              <a:t>A </a:t>
            </a:r>
            <a:r>
              <a:rPr lang="hu-HU" sz="2400" b="1" spc="-100" dirty="0">
                <a:effectLst>
                  <a:reflection blurRad="6350" stA="55000" endA="300" endPos="45500" dir="5400000" sy="-100000" algn="bl" rotWithShape="0"/>
                </a:effectLst>
                <a:latin typeface="Consolas"/>
              </a:rPr>
              <a:t>tankerületi szakértői bizottság feladata </a:t>
            </a:r>
            <a:r>
              <a:rPr lang="hu-HU" sz="2400" spc="-100" dirty="0">
                <a:latin typeface="Consolas"/>
              </a:rPr>
              <a:t/>
            </a:r>
            <a:br>
              <a:rPr lang="hu-HU" sz="2400" spc="-100" dirty="0">
                <a:latin typeface="Consolas"/>
              </a:rPr>
            </a:br>
            <a:r>
              <a:rPr lang="hu-HU" sz="2000" spc="-100" dirty="0">
                <a:latin typeface="Consolas"/>
              </a:rPr>
              <a:t>15/2013. (II.26.) EMMI rendelet 11.§ (1)-(2)</a:t>
            </a:r>
            <a:r>
              <a:rPr lang="hu-HU" sz="2400" spc="-100" dirty="0">
                <a:solidFill>
                  <a:srgbClr val="FFC000"/>
                </a:solidFill>
                <a:latin typeface="Consolas"/>
              </a:rPr>
              <a:t/>
            </a:r>
            <a:br>
              <a:rPr lang="hu-HU" sz="2400" spc="-100" dirty="0">
                <a:solidFill>
                  <a:srgbClr val="FFC000"/>
                </a:solidFill>
                <a:latin typeface="Consolas"/>
              </a:rPr>
            </a:br>
            <a:r>
              <a:rPr lang="hu-HU" sz="4000" spc="-100" dirty="0">
                <a:solidFill>
                  <a:srgbClr val="FFC000"/>
                </a:solidFill>
                <a:latin typeface="Consolas"/>
              </a:rPr>
              <a:t/>
            </a:r>
            <a:br>
              <a:rPr lang="hu-HU" sz="4000" spc="-100" dirty="0">
                <a:solidFill>
                  <a:srgbClr val="FFC000"/>
                </a:solidFill>
                <a:latin typeface="Consolas"/>
              </a:rPr>
            </a:br>
            <a:endParaRPr lang="hu-HU" sz="4000" spc="-100" dirty="0">
              <a:solidFill>
                <a:srgbClr val="FFC000"/>
              </a:solidFill>
              <a:latin typeface="Consolas"/>
            </a:endParaRPr>
          </a:p>
        </p:txBody>
      </p:sp>
      <p:sp>
        <p:nvSpPr>
          <p:cNvPr id="9" name="Téglalap 8"/>
          <p:cNvSpPr/>
          <p:nvPr/>
        </p:nvSpPr>
        <p:spPr>
          <a:xfrm>
            <a:off x="0" y="1556792"/>
            <a:ext cx="9144000" cy="54491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3464" indent="-285750">
              <a:lnSpc>
                <a:spcPct val="150000"/>
              </a:lnSpc>
              <a:spcBef>
                <a:spcPct val="20000"/>
              </a:spcBef>
              <a:buClr>
                <a:srgbClr val="EA157A"/>
              </a:buClr>
              <a:buSzPct val="90000"/>
              <a:buFont typeface="Wingdings" pitchFamily="2" charset="2"/>
              <a:buChar char="Ø"/>
            </a:pPr>
            <a:r>
              <a:rPr lang="hu-HU" dirty="0"/>
              <a:t>A  rendelet általános szabályai szerint indult vizsgálatok esetében</a:t>
            </a:r>
          </a:p>
          <a:p>
            <a:pPr marL="740664" lvl="1" indent="-285750">
              <a:lnSpc>
                <a:spcPct val="150000"/>
              </a:lnSpc>
              <a:spcBef>
                <a:spcPct val="20000"/>
              </a:spcBef>
              <a:buClr>
                <a:srgbClr val="EA157A"/>
              </a:buClr>
              <a:buSzPct val="90000"/>
              <a:buFont typeface="Wingdings" pitchFamily="2" charset="2"/>
              <a:buChar char="§"/>
            </a:pPr>
            <a:r>
              <a:rPr lang="hu-HU" dirty="0"/>
              <a:t> </a:t>
            </a:r>
            <a:r>
              <a:rPr lang="hu-HU" sz="2000" dirty="0"/>
              <a:t>a harmadik életévüket betöltött gyermek, tanuló teljes körű pszichológiai, pedagógiai/gyógypedagógiai vizsgálata, </a:t>
            </a:r>
          </a:p>
          <a:p>
            <a:pPr marL="740664" lvl="1" indent="-285750">
              <a:lnSpc>
                <a:spcPct val="150000"/>
              </a:lnSpc>
              <a:spcBef>
                <a:spcPct val="20000"/>
              </a:spcBef>
              <a:buClr>
                <a:srgbClr val="EA157A"/>
              </a:buClr>
              <a:buSzPct val="90000"/>
              <a:buFont typeface="Wingdings" pitchFamily="2" charset="2"/>
              <a:buChar char="§"/>
            </a:pPr>
            <a:r>
              <a:rPr lang="hu-HU" sz="2000" dirty="0"/>
              <a:t>a beilleszkedési, a tanulási, a magatartási nehézség  (BTMN) megállapítása vagy kizárása és az ehhez kapcsolódó felülvizsgálatok elvégzése, </a:t>
            </a:r>
          </a:p>
          <a:p>
            <a:pPr marL="740664" lvl="1" indent="-285750">
              <a:lnSpc>
                <a:spcPct val="150000"/>
              </a:lnSpc>
              <a:spcBef>
                <a:spcPct val="20000"/>
              </a:spcBef>
              <a:buClr>
                <a:srgbClr val="EA157A"/>
              </a:buClr>
              <a:buSzPct val="90000"/>
              <a:buFont typeface="Wingdings" pitchFamily="2" charset="2"/>
              <a:buChar char="§"/>
            </a:pPr>
            <a:r>
              <a:rPr lang="hu-HU" sz="2000" dirty="0"/>
              <a:t>a gyermek iskolába lépéshez szükséges fejlettségének megállapítása. </a:t>
            </a:r>
          </a:p>
          <a:p>
            <a:pPr marL="283464" indent="-285750">
              <a:lnSpc>
                <a:spcPct val="150000"/>
              </a:lnSpc>
              <a:spcBef>
                <a:spcPct val="20000"/>
              </a:spcBef>
              <a:buClr>
                <a:srgbClr val="EA157A"/>
              </a:buClr>
              <a:buSzPct val="90000"/>
              <a:buFont typeface="Wingdings" pitchFamily="2" charset="2"/>
              <a:buChar char="Ø"/>
            </a:pPr>
            <a:endParaRPr lang="hu-HU" sz="300" dirty="0"/>
          </a:p>
          <a:p>
            <a:pPr marL="283464" indent="-285750">
              <a:lnSpc>
                <a:spcPct val="150000"/>
              </a:lnSpc>
              <a:spcBef>
                <a:spcPct val="20000"/>
              </a:spcBef>
              <a:buClr>
                <a:srgbClr val="EA157A"/>
              </a:buClr>
              <a:buSzPct val="90000"/>
              <a:buFont typeface="Wingdings" pitchFamily="2" charset="2"/>
              <a:buChar char="Ø"/>
            </a:pPr>
            <a:r>
              <a:rPr lang="hu-HU" sz="2000" dirty="0"/>
              <a:t>Ha a tankerületi szakértői bizottság megítélése szerint a gyermeknél a sajátos nevelési igény valószínűsíthető, saját vizsgálatának dokumentációját és annak eredményeit, valamint a rendelkezésre álló egyéb iratokat megküldi a megyei szakértői bizottság részére</a:t>
            </a:r>
            <a:r>
              <a:rPr lang="hu-HU" dirty="0"/>
              <a:t>. </a:t>
            </a:r>
          </a:p>
        </p:txBody>
      </p:sp>
      <p:pic>
        <p:nvPicPr>
          <p:cNvPr id="23554" name="Picture 2" descr="C:\Users\Judit_MSI_2009_12\Képek\Microsoft Médiatár\MMj02834810000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6093296"/>
            <a:ext cx="971550" cy="5619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98958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Egyenes összekötő 14"/>
          <p:cNvCxnSpPr/>
          <p:nvPr/>
        </p:nvCxnSpPr>
        <p:spPr>
          <a:xfrm>
            <a:off x="-57234" y="6141977"/>
            <a:ext cx="9144000" cy="16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Egyenes összekötő 5"/>
          <p:cNvCxnSpPr/>
          <p:nvPr/>
        </p:nvCxnSpPr>
        <p:spPr>
          <a:xfrm>
            <a:off x="-57234" y="117815"/>
            <a:ext cx="9144000" cy="16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ím 1"/>
          <p:cNvSpPr txBox="1">
            <a:spLocks/>
          </p:cNvSpPr>
          <p:nvPr/>
        </p:nvSpPr>
        <p:spPr>
          <a:xfrm>
            <a:off x="-57234" y="165313"/>
            <a:ext cx="9144000" cy="864096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pPr algn="ctr">
              <a:spcBef>
                <a:spcPct val="0"/>
              </a:spcBef>
            </a:pPr>
            <a:r>
              <a:rPr lang="hu-HU" sz="2400" spc="-100" dirty="0">
                <a:effectLst>
                  <a:reflection blurRad="6350" stA="55000" endA="300" endPos="45500" dir="5400000" sy="-100000" algn="bl" rotWithShape="0"/>
                </a:effectLst>
                <a:latin typeface="Consolas"/>
              </a:rPr>
              <a:t>A </a:t>
            </a:r>
            <a:r>
              <a:rPr lang="hu-HU" sz="2400" b="1" spc="-100" dirty="0">
                <a:effectLst>
                  <a:reflection blurRad="6350" stA="55000" endA="300" endPos="45500" dir="5400000" sy="-100000" algn="bl" rotWithShape="0"/>
                </a:effectLst>
                <a:latin typeface="Consolas"/>
              </a:rPr>
              <a:t>megyei szakértői bizottság feladata</a:t>
            </a:r>
          </a:p>
          <a:p>
            <a:pPr algn="ctr">
              <a:spcBef>
                <a:spcPct val="0"/>
              </a:spcBef>
            </a:pPr>
            <a:r>
              <a:rPr lang="hu-HU" sz="2400" spc="-100" dirty="0">
                <a:latin typeface="Consolas"/>
              </a:rPr>
              <a:t>Diagnosztikai feladatok </a:t>
            </a:r>
            <a:br>
              <a:rPr lang="hu-HU" sz="2400" spc="-100" dirty="0">
                <a:latin typeface="Consolas"/>
              </a:rPr>
            </a:br>
            <a:r>
              <a:rPr lang="hu-HU" sz="2000" spc="-100" dirty="0">
                <a:latin typeface="Consolas"/>
              </a:rPr>
              <a:t>15/2013. (II.26.) EMMI rendelet 12.§ (2)</a:t>
            </a:r>
            <a:r>
              <a:rPr lang="hu-HU" sz="2400" spc="-100" dirty="0">
                <a:latin typeface="Consolas"/>
              </a:rPr>
              <a:t/>
            </a:r>
            <a:br>
              <a:rPr lang="hu-HU" sz="2400" spc="-100" dirty="0">
                <a:latin typeface="Consolas"/>
              </a:rPr>
            </a:br>
            <a:r>
              <a:rPr lang="hu-HU" sz="4000" spc="-100" dirty="0">
                <a:latin typeface="Consolas"/>
              </a:rPr>
              <a:t/>
            </a:r>
            <a:br>
              <a:rPr lang="hu-HU" sz="4000" spc="-100" dirty="0">
                <a:latin typeface="Consolas"/>
              </a:rPr>
            </a:br>
            <a:endParaRPr lang="hu-HU" sz="4000" spc="-100" dirty="0">
              <a:latin typeface="Consolas"/>
            </a:endParaRPr>
          </a:p>
        </p:txBody>
      </p:sp>
      <p:sp>
        <p:nvSpPr>
          <p:cNvPr id="10" name="Szövegdoboz 9"/>
          <p:cNvSpPr txBox="1"/>
          <p:nvPr/>
        </p:nvSpPr>
        <p:spPr>
          <a:xfrm>
            <a:off x="-57234" y="1533465"/>
            <a:ext cx="9225154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AutoNum type="alphaLcParenR"/>
            </a:pPr>
            <a:r>
              <a:rPr lang="hu-HU" sz="2000" dirty="0"/>
              <a:t>a három évesnél fiatalabb gyermekek teljes körű pszichológiai, pedagógiai-gyógypedagógiai vizsgálata </a:t>
            </a:r>
          </a:p>
          <a:p>
            <a:pPr marL="342900" indent="-342900">
              <a:buFontTx/>
              <a:buAutoNum type="alphaLcParenR"/>
            </a:pPr>
            <a:r>
              <a:rPr lang="hu-HU" sz="2000" dirty="0"/>
              <a:t>a közösségi szolgálat teljesítésével, a tankötelezettség meghosszabbításával  kapcsolatban a gyermek, a tanuló vizsgálatának eredményei alapján szakértői vélemény készítése</a:t>
            </a:r>
          </a:p>
          <a:p>
            <a:pPr marL="342900" indent="-342900">
              <a:buFontTx/>
              <a:buAutoNum type="alphaLcParenR"/>
            </a:pPr>
            <a:r>
              <a:rPr lang="hu-HU" sz="2000" dirty="0"/>
              <a:t>SNI vélelmezése esetén a kiegészítő vizsgálat végzése</a:t>
            </a:r>
            <a:r>
              <a:rPr lang="hu-HU" sz="2000" dirty="0">
                <a:sym typeface="Wingdings" panose="05000000000000000000" pitchFamily="2" charset="2"/>
              </a:rPr>
              <a:t></a:t>
            </a:r>
          </a:p>
          <a:p>
            <a:pPr lvl="1"/>
            <a:r>
              <a:rPr lang="hu-HU" sz="2000" dirty="0"/>
              <a:t>SNI megállapítása/kizárása, BTM/N megállapítása/kizárása</a:t>
            </a:r>
            <a:r>
              <a:rPr lang="hu-HU" sz="2000" dirty="0">
                <a:sym typeface="Wingdings" panose="05000000000000000000" pitchFamily="2" charset="2"/>
              </a:rPr>
              <a:t></a:t>
            </a:r>
          </a:p>
          <a:p>
            <a:pPr lvl="1"/>
            <a:r>
              <a:rPr lang="hu-HU" sz="2000" dirty="0"/>
              <a:t>szakértői vélemény elkészítése, kiadása</a:t>
            </a:r>
          </a:p>
          <a:p>
            <a:pPr marL="800100" lvl="1" indent="-342900"/>
            <a:r>
              <a:rPr lang="hu-HU" sz="2000" dirty="0"/>
              <a:t> </a:t>
            </a:r>
          </a:p>
          <a:p>
            <a:pPr marL="342900" indent="-342900">
              <a:buFontTx/>
              <a:buAutoNum type="alphaLcParenR"/>
            </a:pPr>
            <a:r>
              <a:rPr lang="hu-HU" sz="2000" dirty="0"/>
              <a:t> az SNI gyermekek, tanulók esetében a felülvizsgálatok elvégzése, </a:t>
            </a:r>
          </a:p>
          <a:p>
            <a:pPr marL="342900" indent="-342900">
              <a:buFontTx/>
              <a:buAutoNum type="alphaLcParenR"/>
            </a:pPr>
            <a:r>
              <a:rPr lang="hu-HU" sz="2000" dirty="0"/>
              <a:t> jogszabályban meghatározott esetben az SNI gyermek, tanuló családja részére a juttatások és kedvezmények igénybevételéhez szükséges igazolások kiadása, </a:t>
            </a:r>
          </a:p>
          <a:p>
            <a:pPr marL="342900" indent="-342900">
              <a:buFontTx/>
              <a:buAutoNum type="alphaLcParenR"/>
            </a:pPr>
            <a:r>
              <a:rPr lang="hu-HU" sz="2000" dirty="0"/>
              <a:t>jogszabályban meghatározott esetben javaslattétel a súlyosan-halmozottan fogyatékos gyermekek ápoló-gondozó otthoni ellátására, a három évnél idősebb gyermekek bölcsődei ellátására, fogyatékos fiatalok lakóotthoni ellátásra.</a:t>
            </a:r>
          </a:p>
        </p:txBody>
      </p:sp>
      <p:cxnSp>
        <p:nvCxnSpPr>
          <p:cNvPr id="9" name="Egyenes összekötő 8"/>
          <p:cNvCxnSpPr/>
          <p:nvPr/>
        </p:nvCxnSpPr>
        <p:spPr>
          <a:xfrm>
            <a:off x="-57234" y="1389449"/>
            <a:ext cx="9144000" cy="16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6971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Egyenes összekötő 14"/>
          <p:cNvCxnSpPr/>
          <p:nvPr/>
        </p:nvCxnSpPr>
        <p:spPr>
          <a:xfrm>
            <a:off x="0" y="6381328"/>
            <a:ext cx="9144000" cy="16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Egyenes összekötő 5"/>
          <p:cNvCxnSpPr/>
          <p:nvPr/>
        </p:nvCxnSpPr>
        <p:spPr>
          <a:xfrm>
            <a:off x="0" y="357166"/>
            <a:ext cx="9144000" cy="16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ím 1"/>
          <p:cNvSpPr txBox="1">
            <a:spLocks/>
          </p:cNvSpPr>
          <p:nvPr/>
        </p:nvSpPr>
        <p:spPr>
          <a:xfrm>
            <a:off x="0" y="692696"/>
            <a:ext cx="9144000" cy="864096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pPr algn="ctr">
              <a:spcBef>
                <a:spcPct val="0"/>
              </a:spcBef>
            </a:pPr>
            <a:r>
              <a:rPr lang="hu-HU" sz="2400" spc="-100" dirty="0">
                <a:latin typeface="Consolas"/>
              </a:rPr>
              <a:t>A megyei szakértői bizottság feladata</a:t>
            </a:r>
          </a:p>
          <a:p>
            <a:pPr algn="ctr">
              <a:spcBef>
                <a:spcPct val="0"/>
              </a:spcBef>
            </a:pPr>
            <a:r>
              <a:rPr lang="hu-HU" sz="2400" spc="-100" dirty="0">
                <a:latin typeface="Consolas"/>
              </a:rPr>
              <a:t>Koordinációs feladatok </a:t>
            </a:r>
            <a:br>
              <a:rPr lang="hu-HU" sz="2400" spc="-100" dirty="0">
                <a:latin typeface="Consolas"/>
              </a:rPr>
            </a:br>
            <a:r>
              <a:rPr lang="hu-HU" sz="2000" spc="-100" dirty="0">
                <a:latin typeface="Consolas"/>
              </a:rPr>
              <a:t>15/2013. (II.26.) EMMI rendelet 12.§ (1)</a:t>
            </a:r>
            <a:r>
              <a:rPr lang="hu-HU" sz="2400" spc="-100" dirty="0">
                <a:latin typeface="Consolas"/>
              </a:rPr>
              <a:t/>
            </a:r>
            <a:br>
              <a:rPr lang="hu-HU" sz="2400" spc="-100" dirty="0">
                <a:latin typeface="Consolas"/>
              </a:rPr>
            </a:br>
            <a:r>
              <a:rPr lang="hu-HU" sz="4000" spc="-100" dirty="0">
                <a:latin typeface="Consolas"/>
              </a:rPr>
              <a:t/>
            </a:r>
            <a:br>
              <a:rPr lang="hu-HU" sz="4000" spc="-100" dirty="0">
                <a:latin typeface="Consolas"/>
              </a:rPr>
            </a:br>
            <a:endParaRPr lang="hu-HU" sz="4000" spc="-100" dirty="0">
              <a:latin typeface="Consolas"/>
            </a:endParaRPr>
          </a:p>
        </p:txBody>
      </p:sp>
      <p:sp>
        <p:nvSpPr>
          <p:cNvPr id="10" name="Szövegdoboz 9"/>
          <p:cNvSpPr txBox="1"/>
          <p:nvPr/>
        </p:nvSpPr>
        <p:spPr>
          <a:xfrm>
            <a:off x="0" y="2060848"/>
            <a:ext cx="9225154" cy="30285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3464" indent="-285750">
              <a:lnSpc>
                <a:spcPct val="200000"/>
              </a:lnSpc>
              <a:spcBef>
                <a:spcPct val="20000"/>
              </a:spcBef>
              <a:buClr>
                <a:srgbClr val="EA157A"/>
              </a:buClr>
              <a:buSzPct val="90000"/>
            </a:pPr>
            <a:endParaRPr lang="hu-HU" dirty="0"/>
          </a:p>
          <a:p>
            <a:pPr marL="283464" indent="-285750">
              <a:lnSpc>
                <a:spcPct val="200000"/>
              </a:lnSpc>
              <a:spcBef>
                <a:spcPct val="20000"/>
              </a:spcBef>
              <a:buClr>
                <a:srgbClr val="EA157A"/>
              </a:buClr>
              <a:buSzPct val="90000"/>
              <a:buFont typeface="Wingdings" panose="05000000000000000000" pitchFamily="2" charset="2"/>
              <a:buChar char="Ø"/>
            </a:pPr>
            <a:r>
              <a:rPr lang="hu-HU" dirty="0"/>
              <a:t> a tankerületi szakértői bizottság szakmai és operatív működésének koordinációja, </a:t>
            </a:r>
          </a:p>
          <a:p>
            <a:pPr marL="283464" indent="-285750">
              <a:lnSpc>
                <a:spcPct val="200000"/>
              </a:lnSpc>
              <a:spcBef>
                <a:spcPct val="20000"/>
              </a:spcBef>
              <a:buClr>
                <a:srgbClr val="EA157A"/>
              </a:buClr>
              <a:buSzPct val="90000"/>
              <a:buFont typeface="Wingdings" panose="05000000000000000000" pitchFamily="2" charset="2"/>
              <a:buChar char="Ø"/>
            </a:pPr>
            <a:r>
              <a:rPr lang="hu-HU" dirty="0"/>
              <a:t>a szakértői vizsgálatoknál alkalmazott protokoll eljárások folyamatos ellenőrzése /fejlesztése, </a:t>
            </a:r>
          </a:p>
          <a:p>
            <a:pPr marL="283464" indent="-285750">
              <a:lnSpc>
                <a:spcPct val="200000"/>
              </a:lnSpc>
              <a:spcBef>
                <a:spcPct val="20000"/>
              </a:spcBef>
              <a:buClr>
                <a:srgbClr val="EA157A"/>
              </a:buClr>
              <a:buSzPct val="90000"/>
              <a:buFont typeface="Wingdings" panose="05000000000000000000" pitchFamily="2" charset="2"/>
              <a:buChar char="Ø"/>
            </a:pPr>
            <a:r>
              <a:rPr lang="hu-HU" dirty="0"/>
              <a:t>speciális diagnosztikai feladatok koordinálása </a:t>
            </a:r>
          </a:p>
        </p:txBody>
      </p:sp>
    </p:spTree>
    <p:extLst>
      <p:ext uri="{BB962C8B-B14F-4D97-AF65-F5344CB8AC3E}">
        <p14:creationId xmlns:p14="http://schemas.microsoft.com/office/powerpoint/2010/main" val="950689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idx="4294967295"/>
          </p:nvPr>
        </p:nvSpPr>
        <p:spPr>
          <a:xfrm>
            <a:off x="356095" y="-44623"/>
            <a:ext cx="6373813" cy="1512888"/>
          </a:xfrm>
        </p:spPr>
        <p:txBody>
          <a:bodyPr>
            <a:normAutofit fontScale="90000"/>
          </a:bodyPr>
          <a:lstStyle/>
          <a:p>
            <a:pPr algn="r"/>
            <a:r>
              <a:rPr lang="hu-HU" sz="3200" dirty="0" smtClean="0">
                <a:solidFill>
                  <a:srgbClr val="92D050"/>
                </a:solidFill>
              </a:rPr>
              <a:t/>
            </a:r>
            <a:br>
              <a:rPr lang="hu-HU" sz="3200" dirty="0" smtClean="0">
                <a:solidFill>
                  <a:srgbClr val="92D050"/>
                </a:solidFill>
              </a:rPr>
            </a:br>
            <a:r>
              <a:rPr lang="hu-HU" sz="3200" dirty="0" smtClean="0">
                <a:solidFill>
                  <a:schemeClr val="tx1"/>
                </a:solidFill>
              </a:rPr>
              <a:t>Illetékesség</a:t>
            </a:r>
            <a:br>
              <a:rPr lang="hu-HU" sz="3200" dirty="0" smtClean="0">
                <a:solidFill>
                  <a:schemeClr val="tx1"/>
                </a:solidFill>
              </a:rPr>
            </a:br>
            <a:r>
              <a:rPr lang="hu-HU" sz="3200" dirty="0" smtClean="0">
                <a:solidFill>
                  <a:schemeClr val="tx1"/>
                </a:solidFill>
              </a:rPr>
              <a:t>területi ellátási kötelezettség </a:t>
            </a:r>
            <a:r>
              <a:rPr lang="hu-HU" sz="2400" dirty="0" smtClean="0">
                <a:solidFill>
                  <a:schemeClr val="tx1"/>
                </a:solidFill>
              </a:rPr>
              <a:t/>
            </a:r>
            <a:br>
              <a:rPr lang="hu-HU" sz="2400" dirty="0" smtClean="0">
                <a:solidFill>
                  <a:schemeClr val="tx1"/>
                </a:solidFill>
              </a:rPr>
            </a:br>
            <a:r>
              <a:rPr lang="hu-HU" sz="2000" dirty="0" smtClean="0">
                <a:solidFill>
                  <a:schemeClr val="tx1"/>
                </a:solidFill>
              </a:rPr>
              <a:t>15/2013. (II.26.) EMMI rendelet 13.§ (1) </a:t>
            </a:r>
            <a:r>
              <a:rPr lang="hu-HU" sz="2000" dirty="0" smtClean="0">
                <a:solidFill>
                  <a:schemeClr val="tx1"/>
                </a:solidFill>
              </a:rPr>
              <a:t>alapján</a:t>
            </a:r>
            <a:r>
              <a:rPr lang="hu-HU" dirty="0" smtClean="0">
                <a:solidFill>
                  <a:schemeClr val="tx1"/>
                </a:solidFill>
              </a:rPr>
              <a:t/>
            </a:r>
            <a:br>
              <a:rPr lang="hu-HU" dirty="0" smtClean="0">
                <a:solidFill>
                  <a:schemeClr val="tx1"/>
                </a:solidFill>
              </a:rPr>
            </a:br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12" name="Téglalap 11"/>
          <p:cNvSpPr/>
          <p:nvPr/>
        </p:nvSpPr>
        <p:spPr>
          <a:xfrm>
            <a:off x="0" y="1613000"/>
            <a:ext cx="9217024" cy="45489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3464" indent="-285750" algn="ctr">
              <a:spcBef>
                <a:spcPct val="20000"/>
              </a:spcBef>
              <a:buClr>
                <a:srgbClr val="EA157A"/>
              </a:buClr>
              <a:buSzPct val="90000"/>
            </a:pPr>
            <a:endParaRPr lang="hu-HU" sz="2000" dirty="0" smtClean="0"/>
          </a:p>
          <a:p>
            <a:pPr marL="283464" indent="-285750" algn="ctr">
              <a:spcBef>
                <a:spcPct val="20000"/>
              </a:spcBef>
              <a:buClr>
                <a:srgbClr val="EA157A"/>
              </a:buClr>
              <a:buSzPct val="90000"/>
            </a:pPr>
            <a:r>
              <a:rPr lang="hu-HU" sz="2000" dirty="0" smtClean="0"/>
              <a:t>A szakértői vizsgálat a szülő kérelmére, illetve – ha az eljárást nem a szülő kezdeményezi –, a szülő egyetértésével indul.</a:t>
            </a:r>
          </a:p>
          <a:p>
            <a:pPr marL="283464" indent="-285750" algn="ctr">
              <a:spcBef>
                <a:spcPct val="20000"/>
              </a:spcBef>
              <a:buClr>
                <a:srgbClr val="EA157A"/>
              </a:buClr>
              <a:buSzPct val="90000"/>
            </a:pPr>
            <a:endParaRPr lang="hu-HU" sz="2000" dirty="0" smtClean="0"/>
          </a:p>
          <a:p>
            <a:pPr marL="283464" indent="-285750" algn="ctr">
              <a:spcBef>
                <a:spcPct val="20000"/>
              </a:spcBef>
              <a:buClr>
                <a:srgbClr val="EA157A"/>
              </a:buClr>
              <a:buSzPct val="90000"/>
            </a:pPr>
            <a:r>
              <a:rPr lang="hu-HU" dirty="0" smtClean="0"/>
              <a:t>Az eljárás megindítása az Intézmény szakértői bizottságként eljáró </a:t>
            </a:r>
          </a:p>
          <a:p>
            <a:pPr marL="283464" indent="-285750" algn="ctr">
              <a:spcBef>
                <a:spcPct val="20000"/>
              </a:spcBef>
              <a:buClr>
                <a:srgbClr val="EA157A"/>
              </a:buClr>
              <a:buSzPct val="90000"/>
            </a:pPr>
            <a:r>
              <a:rPr lang="hu-HU" dirty="0" smtClean="0"/>
              <a:t>azon </a:t>
            </a:r>
            <a:r>
              <a:rPr lang="hu-HU" dirty="0" err="1" smtClean="0"/>
              <a:t>feladatellátási</a:t>
            </a:r>
            <a:r>
              <a:rPr lang="hu-HU" dirty="0" smtClean="0"/>
              <a:t> helyénél kérhető vagy kezdeményezhető, </a:t>
            </a:r>
          </a:p>
          <a:p>
            <a:pPr marL="283464" indent="-285750" algn="ctr">
              <a:spcBef>
                <a:spcPct val="20000"/>
              </a:spcBef>
              <a:buClr>
                <a:srgbClr val="EA157A"/>
              </a:buClr>
              <a:buSzPct val="90000"/>
            </a:pPr>
            <a:r>
              <a:rPr lang="hu-HU" dirty="0" smtClean="0"/>
              <a:t>amelynek működési körzetében a gyermek, tanuló lakóhellyel, ennek hiányában tartózkodási hellyel rendelkezik, vagy amelynek működési körzetében a gyermek, tanuló intézményes ellátásban részesül.</a:t>
            </a:r>
          </a:p>
          <a:p>
            <a:pPr marL="283464" indent="-285750" algn="ctr">
              <a:spcBef>
                <a:spcPct val="20000"/>
              </a:spcBef>
              <a:buClr>
                <a:srgbClr val="EA157A"/>
              </a:buClr>
              <a:buSzPct val="90000"/>
            </a:pPr>
            <a:endParaRPr lang="hu-HU" dirty="0" smtClean="0"/>
          </a:p>
          <a:p>
            <a:pPr marL="283464" indent="-285750" algn="ctr">
              <a:spcBef>
                <a:spcPct val="20000"/>
              </a:spcBef>
              <a:buClr>
                <a:srgbClr val="EA157A"/>
              </a:buClr>
              <a:buSzPct val="90000"/>
            </a:pPr>
            <a:r>
              <a:rPr lang="hu-HU" dirty="0" smtClean="0"/>
              <a:t>	A mozgásszervi fogyatékosság, az érzékszervi fogyatékosság, valamint a beszédfogyatékosság megállapítására vagy kizárására irányuló vizsgálat közvetlenül is kérhető, illetve kezdeményezhető az országos szakértői bizottságnál.. </a:t>
            </a:r>
          </a:p>
          <a:p>
            <a:pPr marL="283464" indent="-285750">
              <a:spcBef>
                <a:spcPct val="20000"/>
              </a:spcBef>
              <a:buClr>
                <a:srgbClr val="EA157A"/>
              </a:buClr>
              <a:buSzPct val="90000"/>
            </a:pPr>
            <a:endParaRPr lang="hu-HU" dirty="0" smtClean="0"/>
          </a:p>
        </p:txBody>
      </p:sp>
      <p:cxnSp>
        <p:nvCxnSpPr>
          <p:cNvPr id="15" name="Egyenes összekötő 14"/>
          <p:cNvCxnSpPr/>
          <p:nvPr/>
        </p:nvCxnSpPr>
        <p:spPr>
          <a:xfrm>
            <a:off x="0" y="2060848"/>
            <a:ext cx="6516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églalap 6"/>
          <p:cNvSpPr/>
          <p:nvPr/>
        </p:nvSpPr>
        <p:spPr>
          <a:xfrm>
            <a:off x="-1188640" y="5661248"/>
            <a:ext cx="88569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hu-HU" dirty="0" smtClean="0"/>
          </a:p>
          <a:p>
            <a:r>
              <a:rPr lang="hu-HU" dirty="0" smtClean="0"/>
              <a:t> </a:t>
            </a:r>
            <a:endParaRPr lang="hu-HU" dirty="0"/>
          </a:p>
        </p:txBody>
      </p:sp>
      <p:sp>
        <p:nvSpPr>
          <p:cNvPr id="4" name="Szövegdoboz 3"/>
          <p:cNvSpPr txBox="1"/>
          <p:nvPr/>
        </p:nvSpPr>
        <p:spPr>
          <a:xfrm>
            <a:off x="3932590" y="3553929"/>
            <a:ext cx="281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Kecskeméti járás</a:t>
            </a:r>
            <a:endParaRPr lang="hu-HU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70974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1202</TotalTime>
  <Words>746</Words>
  <Application>Microsoft Office PowerPoint</Application>
  <PresentationFormat>Diavetítés a képernyőre (4:3 oldalarány)</PresentationFormat>
  <Paragraphs>148</Paragraphs>
  <Slides>11</Slides>
  <Notes>2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11</vt:i4>
      </vt:variant>
    </vt:vector>
  </HeadingPairs>
  <TitlesOfParts>
    <vt:vector size="16" baseType="lpstr">
      <vt:lpstr>Arial</vt:lpstr>
      <vt:lpstr>Calibri</vt:lpstr>
      <vt:lpstr>Consolas</vt:lpstr>
      <vt:lpstr>Wingdings</vt:lpstr>
      <vt:lpstr>Diseño predeterminado</vt:lpstr>
      <vt:lpstr>PowerPoint bemutató</vt:lpstr>
      <vt:lpstr>PowerPoint bemutató</vt:lpstr>
      <vt:lpstr>ALAPVETÉSEK Pedagógiai szakszolgálatok a Nemzeti köznevelési törvényben [Nkt.] </vt:lpstr>
      <vt:lpstr>Szakértői bizottsági tevékenység I.  15/2013. (II.26.) EMMI rendelet 7. § (1)-(2) alapján  </vt:lpstr>
      <vt:lpstr>Szakértői bizottsági tevékenység II.  15/2013. (II.26.) EMMI rendelet 7. § (1)-(2) alapján</vt:lpstr>
      <vt:lpstr>PowerPoint bemutató</vt:lpstr>
      <vt:lpstr>PowerPoint bemutató</vt:lpstr>
      <vt:lpstr>PowerPoint bemutató</vt:lpstr>
      <vt:lpstr> Illetékesség területi ellátási kötelezettség  15/2013. (II.26.) EMMI rendelet 13.§ (1) alapján </vt:lpstr>
      <vt:lpstr>PowerPoint bemutató</vt:lpstr>
      <vt:lpstr>PowerPoint bemutató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felhasznalo</dc:creator>
  <cp:lastModifiedBy>Fenyvesi Margit</cp:lastModifiedBy>
  <cp:revision>6</cp:revision>
  <dcterms:created xsi:type="dcterms:W3CDTF">2015-01-16T07:22:32Z</dcterms:created>
  <dcterms:modified xsi:type="dcterms:W3CDTF">2015-05-18T11:37:00Z</dcterms:modified>
</cp:coreProperties>
</file>