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DD4F12-6056-4D61-AF21-A1055D2C13CD}" type="datetimeFigureOut">
              <a:rPr lang="hu-HU" smtClean="0"/>
              <a:pPr/>
              <a:t>2015.06.14.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FD70A08-E97B-4F8C-B4A8-3065B11C1B1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14546" y="1500174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Foglalkozásterv összeállítása irodalmi alkotás alapján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143504" y="4143380"/>
            <a:ext cx="3924296" cy="2592457"/>
          </a:xfrm>
        </p:spPr>
        <p:txBody>
          <a:bodyPr>
            <a:normAutofit/>
          </a:bodyPr>
          <a:lstStyle/>
          <a:p>
            <a:pPr algn="l"/>
            <a:r>
              <a:rPr lang="hu-HU" dirty="0" smtClean="0"/>
              <a:t>Készítette:</a:t>
            </a:r>
          </a:p>
          <a:p>
            <a:pPr algn="l"/>
            <a:r>
              <a:rPr lang="hu-HU" dirty="0" smtClean="0"/>
              <a:t>	Csanádi Sára Erika</a:t>
            </a:r>
          </a:p>
          <a:p>
            <a:pPr algn="l"/>
            <a:r>
              <a:rPr lang="hu-HU" dirty="0" smtClean="0"/>
              <a:t>	</a:t>
            </a:r>
            <a:r>
              <a:rPr lang="hu-HU" dirty="0" err="1" smtClean="0"/>
              <a:t>Dencs</a:t>
            </a:r>
            <a:r>
              <a:rPr lang="hu-HU" dirty="0" smtClean="0"/>
              <a:t> Krisztina</a:t>
            </a:r>
          </a:p>
          <a:p>
            <a:pPr algn="l"/>
            <a:r>
              <a:rPr lang="hu-HU" dirty="0" smtClean="0"/>
              <a:t>	Mészáros Réka</a:t>
            </a:r>
          </a:p>
          <a:p>
            <a:endParaRPr lang="hu-HU" dirty="0" smtClean="0"/>
          </a:p>
          <a:p>
            <a:r>
              <a:rPr lang="hu-HU" dirty="0" smtClean="0"/>
              <a:t>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foglalkozásról…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b="1" dirty="0" smtClean="0"/>
              <a:t>A foglalkozás helyszíne:</a:t>
            </a:r>
            <a:r>
              <a:rPr lang="hu-HU" sz="3200" dirty="0" smtClean="0"/>
              <a:t> többségi általános iskola</a:t>
            </a:r>
          </a:p>
          <a:p>
            <a:r>
              <a:rPr lang="hu-HU" sz="3200" b="1" dirty="0"/>
              <a:t>Osztály: </a:t>
            </a:r>
            <a:r>
              <a:rPr lang="hu-HU" sz="3200" dirty="0" smtClean="0"/>
              <a:t>3. osztály</a:t>
            </a:r>
          </a:p>
          <a:p>
            <a:r>
              <a:rPr lang="hu-HU" sz="3200" b="1" dirty="0"/>
              <a:t>Tantárgy: </a:t>
            </a:r>
            <a:r>
              <a:rPr lang="hu-HU" sz="3200" dirty="0" smtClean="0"/>
              <a:t>Erkölcstan</a:t>
            </a:r>
          </a:p>
          <a:p>
            <a:r>
              <a:rPr lang="hu-HU" sz="3200" b="1" dirty="0"/>
              <a:t>Témaköre: </a:t>
            </a:r>
            <a:r>
              <a:rPr lang="hu-HU" sz="3200" dirty="0" smtClean="0"/>
              <a:t>Társadalmi érzékenyítés</a:t>
            </a:r>
          </a:p>
          <a:p>
            <a:r>
              <a:rPr lang="hu-HU" sz="3200" b="1" dirty="0"/>
              <a:t>Anyaga: </a:t>
            </a:r>
            <a:r>
              <a:rPr lang="hu-HU" sz="3200" dirty="0" smtClean="0"/>
              <a:t>A </a:t>
            </a:r>
            <a:r>
              <a:rPr lang="hu-HU" sz="3200" dirty="0" smtClean="0"/>
              <a:t>vak emberek </a:t>
            </a:r>
            <a:r>
              <a:rPr lang="hu-HU" sz="3200" dirty="0" smtClean="0"/>
              <a:t>világa I.</a:t>
            </a:r>
          </a:p>
          <a:p>
            <a:pPr>
              <a:buNone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A foglalkozás célja: </a:t>
            </a:r>
            <a:endParaRPr lang="hu-HU" sz="3200" b="1" dirty="0" smtClean="0"/>
          </a:p>
          <a:p>
            <a:pPr marL="109728" indent="0">
              <a:buNone/>
            </a:pPr>
            <a:endParaRPr lang="hu-HU" sz="3200" b="1" dirty="0" smtClean="0"/>
          </a:p>
          <a:p>
            <a:pPr lvl="1"/>
            <a:r>
              <a:rPr lang="hu-HU" sz="3000" dirty="0" smtClean="0"/>
              <a:t>A mások kirekesztését elutasító szociális érzékenység erősítése.</a:t>
            </a:r>
          </a:p>
          <a:p>
            <a:pPr lvl="1"/>
            <a:r>
              <a:rPr lang="hu-HU" sz="3000" dirty="0" smtClean="0"/>
              <a:t>Képessé tegyük őket környezetükre való reflektálásra.</a:t>
            </a:r>
          </a:p>
          <a:p>
            <a:pPr lvl="1"/>
            <a:r>
              <a:rPr lang="hu-HU" sz="3000" dirty="0" smtClean="0"/>
              <a:t>Önkifejező képesség kialakulásának elősegítése.</a:t>
            </a:r>
          </a:p>
          <a:p>
            <a:pPr lvl="1"/>
            <a:endParaRPr lang="hu-HU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/>
          </a:bodyPr>
          <a:lstStyle/>
          <a:p>
            <a:r>
              <a:rPr lang="hu-HU" sz="3200" b="1" dirty="0"/>
              <a:t>Eszközei</a:t>
            </a:r>
            <a:r>
              <a:rPr lang="hu-HU" sz="3200" b="1" dirty="0" smtClean="0"/>
              <a:t>:</a:t>
            </a:r>
          </a:p>
          <a:p>
            <a:pPr marL="109728" indent="0">
              <a:buNone/>
            </a:pPr>
            <a:endParaRPr lang="hu-HU" sz="3200" b="1" dirty="0"/>
          </a:p>
          <a:p>
            <a:pPr lvl="1"/>
            <a:r>
              <a:rPr lang="hu-HU" sz="3000" dirty="0" smtClean="0"/>
              <a:t>Mese – saját történet: Kata világa</a:t>
            </a:r>
            <a:endParaRPr lang="hu-HU" sz="3000" dirty="0" smtClean="0"/>
          </a:p>
          <a:p>
            <a:pPr lvl="1"/>
            <a:r>
              <a:rPr lang="hu-HU" sz="3000" dirty="0" smtClean="0"/>
              <a:t>Kivetítő</a:t>
            </a:r>
          </a:p>
          <a:p>
            <a:pPr lvl="1"/>
            <a:r>
              <a:rPr lang="hu-HU" sz="3000" dirty="0" smtClean="0"/>
              <a:t>Üres lapok</a:t>
            </a:r>
          </a:p>
          <a:p>
            <a:pPr lvl="1"/>
            <a:r>
              <a:rPr lang="hu-HU" sz="3000" dirty="0" smtClean="0"/>
              <a:t>Szerepkártyák</a:t>
            </a:r>
          </a:p>
          <a:p>
            <a:pPr lvl="1"/>
            <a:r>
              <a:rPr lang="hu-HU" sz="3000" dirty="0" smtClean="0"/>
              <a:t>Szituációs kártyák</a:t>
            </a:r>
          </a:p>
          <a:p>
            <a:pPr lvl="1"/>
            <a:r>
              <a:rPr lang="hu-HU" sz="3000" dirty="0" smtClean="0"/>
              <a:t>Kendők</a:t>
            </a:r>
            <a:endParaRPr lang="hu-HU" sz="3000" dirty="0"/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0970" y="2708920"/>
            <a:ext cx="4683552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500198"/>
          </a:xfrm>
        </p:spPr>
        <p:txBody>
          <a:bodyPr>
            <a:normAutofit/>
          </a:bodyPr>
          <a:lstStyle/>
          <a:p>
            <a:r>
              <a:rPr lang="hu-HU" dirty="0" smtClean="0"/>
              <a:t>Szempontok a foglalkozás tervezéséhez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200" b="1" dirty="0" smtClean="0"/>
              <a:t>A nevelési programba illeszkedik: </a:t>
            </a:r>
            <a:r>
              <a:rPr lang="hu-HU" sz="3200" dirty="0" smtClean="0"/>
              <a:t>A társadalmi beilleszkedés és a személyiség alakítása; ön- és mások elfogadása</a:t>
            </a:r>
          </a:p>
          <a:p>
            <a:r>
              <a:rPr lang="hu-HU" sz="3200" b="1" dirty="0"/>
              <a:t>Rendszeressége: </a:t>
            </a:r>
            <a:r>
              <a:rPr lang="hu-HU" sz="3200" dirty="0" smtClean="0"/>
              <a:t>2 alkalom</a:t>
            </a:r>
          </a:p>
          <a:p>
            <a:r>
              <a:rPr lang="hu-HU" sz="3200" b="1" dirty="0"/>
              <a:t>Időtartalma:</a:t>
            </a:r>
            <a:r>
              <a:rPr lang="hu-HU" sz="3200" dirty="0" smtClean="0"/>
              <a:t> 45 perc</a:t>
            </a:r>
          </a:p>
          <a:p>
            <a:r>
              <a:rPr lang="hu-HU" sz="3200" b="1" dirty="0"/>
              <a:t>Résztvevők száma: </a:t>
            </a:r>
            <a:r>
              <a:rPr lang="hu-HU" sz="3200" dirty="0" smtClean="0"/>
              <a:t>kb. 25 fő</a:t>
            </a:r>
          </a:p>
          <a:p>
            <a:r>
              <a:rPr lang="hu-HU" sz="3200" b="1" dirty="0"/>
              <a:t>Csoport összetétele: </a:t>
            </a:r>
            <a:r>
              <a:rPr lang="hu-HU" sz="3200" dirty="0" smtClean="0"/>
              <a:t>csak tipikus fejlődésmenetű gyermekek</a:t>
            </a:r>
          </a:p>
          <a:p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>
            <a:normAutofit/>
          </a:bodyPr>
          <a:lstStyle/>
          <a:p>
            <a:r>
              <a:rPr lang="hu-HU" sz="3200" b="1" dirty="0"/>
              <a:t>Személyi erőforrások: </a:t>
            </a:r>
            <a:r>
              <a:rPr lang="hu-HU" sz="3200" dirty="0" smtClean="0"/>
              <a:t>pedagógus felkészültsége, a második foglalkozásra </a:t>
            </a:r>
            <a:r>
              <a:rPr lang="hu-HU" sz="3200" dirty="0" smtClean="0"/>
              <a:t>meghívott </a:t>
            </a:r>
            <a:r>
              <a:rPr lang="hu-HU" sz="3200" dirty="0" smtClean="0"/>
              <a:t>vak személy</a:t>
            </a:r>
          </a:p>
          <a:p>
            <a:r>
              <a:rPr lang="hu-HU" sz="3200" b="1" dirty="0"/>
              <a:t>Infrastruktúra:</a:t>
            </a:r>
            <a:r>
              <a:rPr lang="hu-HU" sz="3200" dirty="0" smtClean="0"/>
              <a:t> projektor, külön terem a vakszoba számára</a:t>
            </a:r>
          </a:p>
          <a:p>
            <a:r>
              <a:rPr lang="hu-HU" sz="3200" b="1" dirty="0"/>
              <a:t>Speciális tárgyi eszközök: </a:t>
            </a:r>
            <a:r>
              <a:rPr lang="hu-HU" sz="3200" dirty="0" err="1" smtClean="0"/>
              <a:t>eszközök</a:t>
            </a:r>
            <a:r>
              <a:rPr lang="hu-HU" sz="3200" dirty="0" smtClean="0"/>
              <a:t>, amelyekkel a vak személyek élnek</a:t>
            </a:r>
          </a:p>
          <a:p>
            <a:r>
              <a:rPr lang="hu-HU" sz="3200" b="1" dirty="0"/>
              <a:t>A foglalkozás kommunikációja a nyilvánosság felé: </a:t>
            </a:r>
            <a:r>
              <a:rPr lang="hu-HU" sz="3200" dirty="0" smtClean="0"/>
              <a:t>helyi sajtó, iskola honlapja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548680"/>
            <a:ext cx="8661648" cy="6003056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hu-HU" sz="5200" dirty="0" smtClean="0"/>
              <a:t>„</a:t>
            </a:r>
            <a:r>
              <a:rPr lang="hu-HU" sz="5200" dirty="0" smtClean="0"/>
              <a:t>Vakszoba” </a:t>
            </a:r>
            <a:endParaRPr lang="hu-HU" sz="5200" dirty="0" smtClean="0"/>
          </a:p>
          <a:p>
            <a:pPr lvl="1"/>
            <a:r>
              <a:rPr lang="hu-HU" sz="2300" dirty="0" smtClean="0"/>
              <a:t>külön termet biztosítunk</a:t>
            </a:r>
          </a:p>
          <a:p>
            <a:pPr lvl="1"/>
            <a:r>
              <a:rPr lang="hu-HU" sz="2300" dirty="0" smtClean="0"/>
              <a:t>közben párhuzamosan egy másik teremben eszközök bemutatása zajlik</a:t>
            </a:r>
          </a:p>
          <a:p>
            <a:pPr lvl="1"/>
            <a:r>
              <a:rPr lang="hu-HU" sz="2300" dirty="0" smtClean="0"/>
              <a:t>a szoba elsötétített, berendezett (pl. asztal, szék, ágy)</a:t>
            </a:r>
          </a:p>
          <a:p>
            <a:pPr lvl="1"/>
            <a:r>
              <a:rPr lang="hu-HU" sz="2300" dirty="0" smtClean="0"/>
              <a:t>hétköznapi tevékenységek próbálhatnak ki: kezet mosni, kenyeret kenni, zoknit párosítani, ruhadarabokat felismerni, aláírni valamit</a:t>
            </a:r>
          </a:p>
          <a:p>
            <a:pPr lvl="1"/>
            <a:r>
              <a:rPr lang="hu-HU" sz="2300" dirty="0" smtClean="0"/>
              <a:t>egymás felismerése hangról</a:t>
            </a:r>
            <a:endParaRPr lang="hu-HU" sz="2300" u="sng" dirty="0" smtClean="0"/>
          </a:p>
          <a:p>
            <a:pPr lvl="1"/>
            <a:r>
              <a:rPr lang="hu-HU" sz="2300" dirty="0" smtClean="0"/>
              <a:t>egy </a:t>
            </a:r>
            <a:r>
              <a:rPr lang="hu-HU" sz="2300" dirty="0" smtClean="0"/>
              <a:t>vak személy meghívása: vakvezető kutyájának és speciális eszközeinek bemutatása.</a:t>
            </a:r>
          </a:p>
          <a:p>
            <a:pPr lvl="1"/>
            <a:r>
              <a:rPr lang="hu-HU" sz="2300" dirty="0" smtClean="0"/>
              <a:t>kötetlen </a:t>
            </a:r>
            <a:r>
              <a:rPr lang="hu-HU" sz="2300" dirty="0" smtClean="0"/>
              <a:t>beszélgetés a vendégünkkel.</a:t>
            </a:r>
          </a:p>
          <a:p>
            <a:pPr lvl="1"/>
            <a:r>
              <a:rPr lang="hu-HU" sz="2300" dirty="0" smtClean="0"/>
              <a:t>eszközök</a:t>
            </a:r>
            <a:r>
              <a:rPr lang="hu-HU" sz="2300" dirty="0" smtClean="0"/>
              <a:t>, tárgyak felismerése. (liszt, cukor, zokni, pulóver, stb. )</a:t>
            </a:r>
          </a:p>
          <a:p>
            <a:pPr lvl="1"/>
            <a:r>
              <a:rPr lang="hu-HU" sz="2300" dirty="0" smtClean="0"/>
              <a:t>tájékozódás </a:t>
            </a:r>
            <a:r>
              <a:rPr lang="hu-HU" sz="2300" dirty="0" smtClean="0"/>
              <a:t>a vak szobában. </a:t>
            </a:r>
          </a:p>
          <a:p>
            <a:pPr lvl="1"/>
            <a:r>
              <a:rPr lang="hu-HU" sz="2300" dirty="0" smtClean="0"/>
              <a:t>magyarul </a:t>
            </a:r>
            <a:r>
              <a:rPr lang="hu-HU" sz="2300" dirty="0" smtClean="0"/>
              <a:t>beszélő színfelismerő</a:t>
            </a:r>
          </a:p>
          <a:p>
            <a:pPr lvl="1"/>
            <a:r>
              <a:rPr lang="hu-HU" sz="2300" dirty="0" smtClean="0"/>
              <a:t>mobil </a:t>
            </a:r>
            <a:r>
              <a:rPr lang="hu-HU" sz="2300" dirty="0" smtClean="0"/>
              <a:t>alkalmazás: </a:t>
            </a:r>
            <a:r>
              <a:rPr lang="hu-HU" sz="2300" dirty="0" err="1" smtClean="0"/>
              <a:t>Talks</a:t>
            </a:r>
            <a:r>
              <a:rPr lang="hu-HU" sz="2300" dirty="0" smtClean="0"/>
              <a:t> &amp; </a:t>
            </a:r>
            <a:r>
              <a:rPr lang="hu-HU" sz="2300" dirty="0" err="1" smtClean="0"/>
              <a:t>Zooms</a:t>
            </a:r>
            <a:endParaRPr lang="hu-HU" sz="2300" dirty="0" smtClean="0"/>
          </a:p>
          <a:p>
            <a:pPr lvl="1"/>
            <a:r>
              <a:rPr lang="hu-HU" sz="2300" dirty="0" smtClean="0"/>
              <a:t>akadálymentes </a:t>
            </a:r>
            <a:r>
              <a:rPr lang="hu-HU" sz="2300" dirty="0" smtClean="0"/>
              <a:t>környezet kialakítása a vendégnek és kutyájának </a:t>
            </a:r>
            <a:r>
              <a:rPr lang="hu-HU" sz="2300" dirty="0" smtClean="0"/>
              <a:t>(kutya </a:t>
            </a:r>
            <a:r>
              <a:rPr lang="hu-HU" sz="2300" dirty="0" smtClean="0"/>
              <a:t>számára pihenő rész kialakítása itató tállal)</a:t>
            </a:r>
          </a:p>
        </p:txBody>
      </p:sp>
    </p:spTree>
    <p:extLst>
      <p:ext uri="{BB962C8B-B14F-4D97-AF65-F5344CB8AC3E}">
        <p14:creationId xmlns:p14="http://schemas.microsoft.com/office/powerpoint/2010/main" val="315980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4704"/>
            <a:ext cx="8743170" cy="5818182"/>
          </a:xfrm>
        </p:spPr>
      </p:pic>
    </p:spTree>
    <p:extLst>
      <p:ext uri="{BB962C8B-B14F-4D97-AF65-F5344CB8AC3E}">
        <p14:creationId xmlns:p14="http://schemas.microsoft.com/office/powerpoint/2010/main" val="33243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796</TotalTime>
  <Words>278</Words>
  <Application>Microsoft Office PowerPoint</Application>
  <PresentationFormat>Diavetítés a képernyőre (4:3 oldalarány)</PresentationFormat>
  <Paragraphs>49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Georgia</vt:lpstr>
      <vt:lpstr>Trebuchet MS</vt:lpstr>
      <vt:lpstr>Wingdings 2</vt:lpstr>
      <vt:lpstr>Urbánus</vt:lpstr>
      <vt:lpstr>Foglalkozásterv összeállítása irodalmi alkotás alapján</vt:lpstr>
      <vt:lpstr>A foglalkozásról…</vt:lpstr>
      <vt:lpstr>PowerPoint bemutató</vt:lpstr>
      <vt:lpstr>PowerPoint bemutató</vt:lpstr>
      <vt:lpstr>Szempontok a foglalkozás tervezéséhez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Foglalkozásterv összeállítása irodalmi alkotás alapján</dc:title>
  <dc:creator>Sári</dc:creator>
  <cp:lastModifiedBy>Máténé Homoki Tünde</cp:lastModifiedBy>
  <cp:revision>74</cp:revision>
  <dcterms:created xsi:type="dcterms:W3CDTF">2015-03-18T13:42:51Z</dcterms:created>
  <dcterms:modified xsi:type="dcterms:W3CDTF">2015-06-14T19:41:01Z</dcterms:modified>
</cp:coreProperties>
</file>