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1" r:id="rId3"/>
    <p:sldId id="282" r:id="rId4"/>
    <p:sldId id="262" r:id="rId5"/>
    <p:sldId id="279" r:id="rId6"/>
    <p:sldId id="278" r:id="rId7"/>
    <p:sldId id="268" r:id="rId8"/>
    <p:sldId id="264" r:id="rId9"/>
    <p:sldId id="265" r:id="rId10"/>
    <p:sldId id="269" r:id="rId11"/>
    <p:sldId id="270" r:id="rId12"/>
    <p:sldId id="280" r:id="rId13"/>
    <p:sldId id="276" r:id="rId14"/>
    <p:sldId id="271" r:id="rId15"/>
    <p:sldId id="267" r:id="rId16"/>
    <p:sldId id="283" r:id="rId17"/>
    <p:sldId id="284" r:id="rId18"/>
    <p:sldId id="285" r:id="rId19"/>
    <p:sldId id="286" r:id="rId20"/>
    <p:sldId id="287" r:id="rId21"/>
    <p:sldId id="292" r:id="rId22"/>
    <p:sldId id="288" r:id="rId23"/>
    <p:sldId id="289" r:id="rId24"/>
    <p:sldId id="290" r:id="rId25"/>
    <p:sldId id="291" r:id="rId26"/>
    <p:sldId id="266" r:id="rId27"/>
    <p:sldId id="27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85DE2-3CEE-45F0-80E3-B1044EB875B4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9A6473-7260-4A48-85E9-E0013B71D04D}">
      <dgm:prSet phldrT="[Szöveg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2800" dirty="0" smtClean="0">
              <a:effectLst/>
            </a:rPr>
            <a:t>I1 - Tanuló szervezetként működő iskola</a:t>
          </a:r>
          <a:endParaRPr lang="hu-HU" sz="2800" dirty="0">
            <a:effectLst/>
          </a:endParaRPr>
        </a:p>
      </dgm:t>
    </dgm:pt>
    <dgm:pt modelId="{C8BB5FDD-A166-4E94-9199-BF31E15A1815}" type="parTrans" cxnId="{A1310A2A-5BE9-4212-BBD4-7D6257EF0D01}">
      <dgm:prSet/>
      <dgm:spPr/>
      <dgm:t>
        <a:bodyPr/>
        <a:lstStyle/>
        <a:p>
          <a:endParaRPr lang="hu-HU"/>
        </a:p>
      </dgm:t>
    </dgm:pt>
    <dgm:pt modelId="{6808D3FE-3187-423D-9EA8-3C1C059B3333}" type="sibTrans" cxnId="{A1310A2A-5BE9-4212-BBD4-7D6257EF0D01}">
      <dgm:prSet/>
      <dgm:spPr/>
      <dgm:t>
        <a:bodyPr/>
        <a:lstStyle/>
        <a:p>
          <a:endParaRPr lang="hu-HU"/>
        </a:p>
      </dgm:t>
    </dgm:pt>
    <dgm:pt modelId="{86EF2F62-490B-4BC9-B584-5E4D83A7B75B}">
      <dgm:prSet phldrT="[Szöveg]"/>
      <dgm:spPr/>
      <dgm:t>
        <a:bodyPr/>
        <a:lstStyle/>
        <a:p>
          <a:r>
            <a:rPr lang="hu-HU" dirty="0" smtClean="0">
              <a:solidFill>
                <a:srgbClr val="FFFF00"/>
              </a:solidFill>
            </a:rPr>
            <a:t>I2.1 - Úton a tanuló szervezet felé</a:t>
          </a:r>
          <a:endParaRPr lang="hu-HU" dirty="0">
            <a:solidFill>
              <a:srgbClr val="FFFF00"/>
            </a:solidFill>
          </a:endParaRPr>
        </a:p>
      </dgm:t>
    </dgm:pt>
    <dgm:pt modelId="{DE158AA7-05C8-40B4-925E-40FAC63683CE}" type="parTrans" cxnId="{1834870E-5B5A-4BB6-9201-F3740A301716}">
      <dgm:prSet/>
      <dgm:spPr/>
      <dgm:t>
        <a:bodyPr/>
        <a:lstStyle/>
        <a:p>
          <a:endParaRPr lang="hu-HU"/>
        </a:p>
      </dgm:t>
    </dgm:pt>
    <dgm:pt modelId="{C616BA2A-1E06-4E1B-A0EA-47AFFEC53FD2}" type="sibTrans" cxnId="{1834870E-5B5A-4BB6-9201-F3740A301716}">
      <dgm:prSet/>
      <dgm:spPr/>
      <dgm:t>
        <a:bodyPr/>
        <a:lstStyle/>
        <a:p>
          <a:endParaRPr lang="hu-HU"/>
        </a:p>
      </dgm:t>
    </dgm:pt>
    <dgm:pt modelId="{552B5098-F9E3-4754-98F5-48433E456A0A}">
      <dgm:prSet phldrT="[Szöveg]"/>
      <dgm:spPr/>
      <dgm:t>
        <a:bodyPr/>
        <a:lstStyle/>
        <a:p>
          <a:r>
            <a:rPr lang="hu-HU" dirty="0" smtClean="0">
              <a:solidFill>
                <a:srgbClr val="FFFF00"/>
              </a:solidFill>
            </a:rPr>
            <a:t>I2.2 - Úton a tanuló szervezet felé</a:t>
          </a:r>
          <a:endParaRPr lang="hu-HU" dirty="0">
            <a:solidFill>
              <a:srgbClr val="FFFF00"/>
            </a:solidFill>
          </a:endParaRPr>
        </a:p>
      </dgm:t>
    </dgm:pt>
    <dgm:pt modelId="{9E8CFA91-5A71-49E1-AD62-65DBF518F2F1}" type="parTrans" cxnId="{B9063C1F-3FAF-4879-91BA-7E9A93B13CEA}">
      <dgm:prSet/>
      <dgm:spPr/>
      <dgm:t>
        <a:bodyPr/>
        <a:lstStyle/>
        <a:p>
          <a:endParaRPr lang="hu-HU"/>
        </a:p>
      </dgm:t>
    </dgm:pt>
    <dgm:pt modelId="{CAA797D5-6ABD-49B6-A7D4-4091F0BC2E8C}" type="sibTrans" cxnId="{B9063C1F-3FAF-4879-91BA-7E9A93B13CEA}">
      <dgm:prSet/>
      <dgm:spPr/>
      <dgm:t>
        <a:bodyPr/>
        <a:lstStyle/>
        <a:p>
          <a:endParaRPr lang="hu-HU"/>
        </a:p>
      </dgm:t>
    </dgm:pt>
    <dgm:pt modelId="{8017A044-F374-4861-9BD4-AF4A065BF3C6}" type="pres">
      <dgm:prSet presAssocID="{7B585DE2-3CEE-45F0-80E3-B1044EB875B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hu-HU"/>
        </a:p>
      </dgm:t>
    </dgm:pt>
    <dgm:pt modelId="{37FE9DF9-249C-446B-9648-78252A4024E1}" type="pres">
      <dgm:prSet presAssocID="{4D9A6473-7260-4A48-85E9-E0013B71D04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hu-HU"/>
        </a:p>
      </dgm:t>
    </dgm:pt>
    <dgm:pt modelId="{395C257C-74C3-444A-A6B5-3A66582B7839}" type="pres">
      <dgm:prSet presAssocID="{4D9A6473-7260-4A48-85E9-E0013B71D04D}" presName="Accent1" presStyleLbl="node1" presStyleIdx="0" presStyleCnt="13" custScaleX="167390" custScaleY="133423" custLinFactX="100000" custLinFactNeighborX="122572" custLinFactNeighborY="35656"/>
      <dgm:spPr/>
    </dgm:pt>
    <dgm:pt modelId="{FB31D479-60F8-4034-9764-E86A9E39B51F}" type="pres">
      <dgm:prSet presAssocID="{4D9A6473-7260-4A48-85E9-E0013B71D04D}" presName="Accent2" presStyleLbl="node1" presStyleIdx="1" presStyleCnt="13" custLinFactNeighborX="11055" custLinFactNeighborY="-80562"/>
      <dgm:spPr>
        <a:solidFill>
          <a:srgbClr val="CC6600"/>
        </a:solidFill>
      </dgm:spPr>
      <dgm:t>
        <a:bodyPr/>
        <a:lstStyle/>
        <a:p>
          <a:endParaRPr lang="hu-HU"/>
        </a:p>
      </dgm:t>
    </dgm:pt>
    <dgm:pt modelId="{28DFA939-297B-4BEA-A0C7-661F97CCB3F0}" type="pres">
      <dgm:prSet presAssocID="{4D9A6473-7260-4A48-85E9-E0013B71D04D}" presName="Accent3" presStyleLbl="node1" presStyleIdx="2" presStyleCnt="13" custScaleX="211277" custScaleY="238811"/>
      <dgm:spPr/>
    </dgm:pt>
    <dgm:pt modelId="{F5A2178F-049F-4119-B76D-0C283C670B4E}" type="pres">
      <dgm:prSet presAssocID="{4D9A6473-7260-4A48-85E9-E0013B71D04D}" presName="Accent4" presStyleLbl="node1" presStyleIdx="3" presStyleCnt="13" custScaleX="154911" custScaleY="115802"/>
      <dgm:spPr/>
    </dgm:pt>
    <dgm:pt modelId="{DB654423-CCEC-42C1-B5D7-A37154B80B38}" type="pres">
      <dgm:prSet presAssocID="{4D9A6473-7260-4A48-85E9-E0013B71D04D}" presName="Accent5" presStyleLbl="node1" presStyleIdx="4" presStyleCnt="13"/>
      <dgm:spPr>
        <a:solidFill>
          <a:srgbClr val="CC6600"/>
        </a:solidFill>
      </dgm:spPr>
      <dgm:t>
        <a:bodyPr/>
        <a:lstStyle/>
        <a:p>
          <a:endParaRPr lang="hu-HU"/>
        </a:p>
      </dgm:t>
    </dgm:pt>
    <dgm:pt modelId="{EA24770A-E350-4D1F-A0E5-5525BCE7F809}" type="pres">
      <dgm:prSet presAssocID="{4D9A6473-7260-4A48-85E9-E0013B71D04D}" presName="Accent6" presStyleLbl="node1" presStyleIdx="5" presStyleCnt="13"/>
      <dgm:spPr>
        <a:solidFill>
          <a:srgbClr val="CC6600"/>
        </a:solidFill>
      </dgm:spPr>
      <dgm:t>
        <a:bodyPr/>
        <a:lstStyle/>
        <a:p>
          <a:endParaRPr lang="hu-HU"/>
        </a:p>
      </dgm:t>
    </dgm:pt>
    <dgm:pt modelId="{013E72E2-2824-4470-A2EA-02C24D4AFC8C}" type="pres">
      <dgm:prSet presAssocID="{86EF2F62-490B-4BC9-B584-5E4D83A7B75B}" presName="Child1" presStyleLbl="node1" presStyleIdx="6" presStyleCnt="13" custLinFactNeighborX="-26287" custLinFactNeighborY="-8646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07663485-0474-4492-8DF9-EA432FB48683}" type="pres">
      <dgm:prSet presAssocID="{86EF2F62-490B-4BC9-B584-5E4D83A7B75B}" presName="Accent7" presStyleCnt="0"/>
      <dgm:spPr/>
    </dgm:pt>
    <dgm:pt modelId="{2E965920-2D3B-4426-9DEF-59374D2FBDDB}" type="pres">
      <dgm:prSet presAssocID="{86EF2F62-490B-4BC9-B584-5E4D83A7B75B}" presName="AccentHold1" presStyleLbl="node1" presStyleIdx="7" presStyleCnt="13"/>
      <dgm:spPr>
        <a:solidFill>
          <a:srgbClr val="CC6600"/>
        </a:solidFill>
      </dgm:spPr>
      <dgm:t>
        <a:bodyPr/>
        <a:lstStyle/>
        <a:p>
          <a:endParaRPr lang="hu-HU"/>
        </a:p>
      </dgm:t>
    </dgm:pt>
    <dgm:pt modelId="{F7F0CB52-6B68-4FA5-828E-369D3C41C8FF}" type="pres">
      <dgm:prSet presAssocID="{86EF2F62-490B-4BC9-B584-5E4D83A7B75B}" presName="Accent8" presStyleCnt="0"/>
      <dgm:spPr/>
    </dgm:pt>
    <dgm:pt modelId="{D2F26422-41C9-4126-9294-B12A14CCF78A}" type="pres">
      <dgm:prSet presAssocID="{86EF2F62-490B-4BC9-B584-5E4D83A7B75B}" presName="AccentHold2" presStyleLbl="node1" presStyleIdx="8" presStyleCnt="13" custLinFactNeighborX="-7992" custLinFactNeighborY="-1391"/>
      <dgm:spPr/>
    </dgm:pt>
    <dgm:pt modelId="{E916EDB9-AE04-4544-856C-EBB290A60B83}" type="pres">
      <dgm:prSet presAssocID="{552B5098-F9E3-4754-98F5-48433E456A0A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  <dgm:pt modelId="{E53E7C89-4370-425D-BB8F-7D20A0879850}" type="pres">
      <dgm:prSet presAssocID="{552B5098-F9E3-4754-98F5-48433E456A0A}" presName="Accent9" presStyleCnt="0"/>
      <dgm:spPr/>
    </dgm:pt>
    <dgm:pt modelId="{4E2D8A0A-CB06-48AB-9247-79042AB6A857}" type="pres">
      <dgm:prSet presAssocID="{552B5098-F9E3-4754-98F5-48433E456A0A}" presName="AccentHold1" presStyleLbl="node1" presStyleIdx="10" presStyleCnt="13" custScaleX="267663" custScaleY="217531" custLinFactX="141728" custLinFactY="112174" custLinFactNeighborX="200000" custLinFactNeighborY="200000"/>
      <dgm:spPr/>
    </dgm:pt>
    <dgm:pt modelId="{65309EA5-27D3-41AD-A3E6-AFF63C08A45D}" type="pres">
      <dgm:prSet presAssocID="{552B5098-F9E3-4754-98F5-48433E456A0A}" presName="Accent10" presStyleCnt="0"/>
      <dgm:spPr/>
    </dgm:pt>
    <dgm:pt modelId="{B2ED0F61-F3CE-4B3E-ACCC-56F50FBA59F5}" type="pres">
      <dgm:prSet presAssocID="{552B5098-F9E3-4754-98F5-48433E456A0A}" presName="AccentHold2" presStyleLbl="node1" presStyleIdx="11" presStyleCnt="13" custScaleX="298509" custScaleY="167280" custLinFactX="109236" custLinFactNeighborX="200000" custLinFactNeighborY="17987"/>
      <dgm:spPr/>
    </dgm:pt>
    <dgm:pt modelId="{F7AE8FD1-CD6D-4FF0-AB4C-6C3F2E5CBD9B}" type="pres">
      <dgm:prSet presAssocID="{552B5098-F9E3-4754-98F5-48433E456A0A}" presName="Accent11" presStyleCnt="0"/>
      <dgm:spPr/>
    </dgm:pt>
    <dgm:pt modelId="{F02CCB80-B7A4-4EAA-A2A0-3D1825ABB844}" type="pres">
      <dgm:prSet presAssocID="{552B5098-F9E3-4754-98F5-48433E456A0A}" presName="AccentHold3" presStyleLbl="node1" presStyleIdx="12" presStyleCnt="13"/>
      <dgm:spPr>
        <a:solidFill>
          <a:srgbClr val="CC6600"/>
        </a:solidFill>
      </dgm:spPr>
      <dgm:t>
        <a:bodyPr/>
        <a:lstStyle/>
        <a:p>
          <a:endParaRPr lang="hu-HU"/>
        </a:p>
      </dgm:t>
    </dgm:pt>
  </dgm:ptLst>
  <dgm:cxnLst>
    <dgm:cxn modelId="{DD2AE983-5199-4A58-8FC5-330247A8DD09}" type="presOf" srcId="{552B5098-F9E3-4754-98F5-48433E456A0A}" destId="{E916EDB9-AE04-4544-856C-EBB290A60B83}" srcOrd="0" destOrd="0" presId="urn:microsoft.com/office/officeart/2009/3/layout/CircleRelationship"/>
    <dgm:cxn modelId="{10608683-D533-4A9F-889F-0A06F7C13C81}" type="presOf" srcId="{4D9A6473-7260-4A48-85E9-E0013B71D04D}" destId="{37FE9DF9-249C-446B-9648-78252A4024E1}" srcOrd="0" destOrd="0" presId="urn:microsoft.com/office/officeart/2009/3/layout/CircleRelationship"/>
    <dgm:cxn modelId="{A1310A2A-5BE9-4212-BBD4-7D6257EF0D01}" srcId="{7B585DE2-3CEE-45F0-80E3-B1044EB875B4}" destId="{4D9A6473-7260-4A48-85E9-E0013B71D04D}" srcOrd="0" destOrd="0" parTransId="{C8BB5FDD-A166-4E94-9199-BF31E15A1815}" sibTransId="{6808D3FE-3187-423D-9EA8-3C1C059B3333}"/>
    <dgm:cxn modelId="{731753B4-4ED5-44C7-9EDC-E18D84625F50}" type="presOf" srcId="{86EF2F62-490B-4BC9-B584-5E4D83A7B75B}" destId="{013E72E2-2824-4470-A2EA-02C24D4AFC8C}" srcOrd="0" destOrd="0" presId="urn:microsoft.com/office/officeart/2009/3/layout/CircleRelationship"/>
    <dgm:cxn modelId="{1834870E-5B5A-4BB6-9201-F3740A301716}" srcId="{4D9A6473-7260-4A48-85E9-E0013B71D04D}" destId="{86EF2F62-490B-4BC9-B584-5E4D83A7B75B}" srcOrd="0" destOrd="0" parTransId="{DE158AA7-05C8-40B4-925E-40FAC63683CE}" sibTransId="{C616BA2A-1E06-4E1B-A0EA-47AFFEC53FD2}"/>
    <dgm:cxn modelId="{C714B860-36EA-4FCC-8832-ED48468074CD}" type="presOf" srcId="{7B585DE2-3CEE-45F0-80E3-B1044EB875B4}" destId="{8017A044-F374-4861-9BD4-AF4A065BF3C6}" srcOrd="0" destOrd="0" presId="urn:microsoft.com/office/officeart/2009/3/layout/CircleRelationship"/>
    <dgm:cxn modelId="{B9063C1F-3FAF-4879-91BA-7E9A93B13CEA}" srcId="{4D9A6473-7260-4A48-85E9-E0013B71D04D}" destId="{552B5098-F9E3-4754-98F5-48433E456A0A}" srcOrd="1" destOrd="0" parTransId="{9E8CFA91-5A71-49E1-AD62-65DBF518F2F1}" sibTransId="{CAA797D5-6ABD-49B6-A7D4-4091F0BC2E8C}"/>
    <dgm:cxn modelId="{B490B3F9-19D7-4156-9ABE-42EB1FFF1E85}" type="presParOf" srcId="{8017A044-F374-4861-9BD4-AF4A065BF3C6}" destId="{37FE9DF9-249C-446B-9648-78252A4024E1}" srcOrd="0" destOrd="0" presId="urn:microsoft.com/office/officeart/2009/3/layout/CircleRelationship"/>
    <dgm:cxn modelId="{D8D8B396-6015-4427-A867-4EDBBF073D5D}" type="presParOf" srcId="{8017A044-F374-4861-9BD4-AF4A065BF3C6}" destId="{395C257C-74C3-444A-A6B5-3A66582B7839}" srcOrd="1" destOrd="0" presId="urn:microsoft.com/office/officeart/2009/3/layout/CircleRelationship"/>
    <dgm:cxn modelId="{9F85E4D0-EB5D-407E-AED0-FB19EB46CE2C}" type="presParOf" srcId="{8017A044-F374-4861-9BD4-AF4A065BF3C6}" destId="{FB31D479-60F8-4034-9764-E86A9E39B51F}" srcOrd="2" destOrd="0" presId="urn:microsoft.com/office/officeart/2009/3/layout/CircleRelationship"/>
    <dgm:cxn modelId="{046AE535-473F-4AE5-8B60-04B9E4641602}" type="presParOf" srcId="{8017A044-F374-4861-9BD4-AF4A065BF3C6}" destId="{28DFA939-297B-4BEA-A0C7-661F97CCB3F0}" srcOrd="3" destOrd="0" presId="urn:microsoft.com/office/officeart/2009/3/layout/CircleRelationship"/>
    <dgm:cxn modelId="{97995D44-C7C7-4477-A19B-79CC5FEBF99B}" type="presParOf" srcId="{8017A044-F374-4861-9BD4-AF4A065BF3C6}" destId="{F5A2178F-049F-4119-B76D-0C283C670B4E}" srcOrd="4" destOrd="0" presId="urn:microsoft.com/office/officeart/2009/3/layout/CircleRelationship"/>
    <dgm:cxn modelId="{3988BF6C-E6BB-4402-99F0-662CD001AEF3}" type="presParOf" srcId="{8017A044-F374-4861-9BD4-AF4A065BF3C6}" destId="{DB654423-CCEC-42C1-B5D7-A37154B80B38}" srcOrd="5" destOrd="0" presId="urn:microsoft.com/office/officeart/2009/3/layout/CircleRelationship"/>
    <dgm:cxn modelId="{EA624894-0F2F-4AFC-A1F3-C15F3F8304CA}" type="presParOf" srcId="{8017A044-F374-4861-9BD4-AF4A065BF3C6}" destId="{EA24770A-E350-4D1F-A0E5-5525BCE7F809}" srcOrd="6" destOrd="0" presId="urn:microsoft.com/office/officeart/2009/3/layout/CircleRelationship"/>
    <dgm:cxn modelId="{C619098D-F5D7-4D9A-84E4-0031F39B1B4A}" type="presParOf" srcId="{8017A044-F374-4861-9BD4-AF4A065BF3C6}" destId="{013E72E2-2824-4470-A2EA-02C24D4AFC8C}" srcOrd="7" destOrd="0" presId="urn:microsoft.com/office/officeart/2009/3/layout/CircleRelationship"/>
    <dgm:cxn modelId="{FD50C177-0165-419D-BB1D-C26DD61C2B63}" type="presParOf" srcId="{8017A044-F374-4861-9BD4-AF4A065BF3C6}" destId="{07663485-0474-4492-8DF9-EA432FB48683}" srcOrd="8" destOrd="0" presId="urn:microsoft.com/office/officeart/2009/3/layout/CircleRelationship"/>
    <dgm:cxn modelId="{104FFFCC-BF89-408C-94AC-96F21284A595}" type="presParOf" srcId="{07663485-0474-4492-8DF9-EA432FB48683}" destId="{2E965920-2D3B-4426-9DEF-59374D2FBDDB}" srcOrd="0" destOrd="0" presId="urn:microsoft.com/office/officeart/2009/3/layout/CircleRelationship"/>
    <dgm:cxn modelId="{2C44937E-9DCA-4E6F-A8C8-049E0B052FD0}" type="presParOf" srcId="{8017A044-F374-4861-9BD4-AF4A065BF3C6}" destId="{F7F0CB52-6B68-4FA5-828E-369D3C41C8FF}" srcOrd="9" destOrd="0" presId="urn:microsoft.com/office/officeart/2009/3/layout/CircleRelationship"/>
    <dgm:cxn modelId="{5CF7B13C-18F3-4BBF-AF13-81A123478422}" type="presParOf" srcId="{F7F0CB52-6B68-4FA5-828E-369D3C41C8FF}" destId="{D2F26422-41C9-4126-9294-B12A14CCF78A}" srcOrd="0" destOrd="0" presId="urn:microsoft.com/office/officeart/2009/3/layout/CircleRelationship"/>
    <dgm:cxn modelId="{16780AFD-D29B-4BBF-829F-76918600FECC}" type="presParOf" srcId="{8017A044-F374-4861-9BD4-AF4A065BF3C6}" destId="{E916EDB9-AE04-4544-856C-EBB290A60B83}" srcOrd="10" destOrd="0" presId="urn:microsoft.com/office/officeart/2009/3/layout/CircleRelationship"/>
    <dgm:cxn modelId="{F8D12ADC-7BE7-40DA-A9B9-5C475FF41D11}" type="presParOf" srcId="{8017A044-F374-4861-9BD4-AF4A065BF3C6}" destId="{E53E7C89-4370-425D-BB8F-7D20A0879850}" srcOrd="11" destOrd="0" presId="urn:microsoft.com/office/officeart/2009/3/layout/CircleRelationship"/>
    <dgm:cxn modelId="{C1D11EC0-8ED6-46D9-98C1-B0860FE342F8}" type="presParOf" srcId="{E53E7C89-4370-425D-BB8F-7D20A0879850}" destId="{4E2D8A0A-CB06-48AB-9247-79042AB6A857}" srcOrd="0" destOrd="0" presId="urn:microsoft.com/office/officeart/2009/3/layout/CircleRelationship"/>
    <dgm:cxn modelId="{F4993A4A-FE26-405B-B0F5-BFFA5194A7A6}" type="presParOf" srcId="{8017A044-F374-4861-9BD4-AF4A065BF3C6}" destId="{65309EA5-27D3-41AD-A3E6-AFF63C08A45D}" srcOrd="12" destOrd="0" presId="urn:microsoft.com/office/officeart/2009/3/layout/CircleRelationship"/>
    <dgm:cxn modelId="{2D1582A4-B3ED-4667-9154-B5E831EA6F94}" type="presParOf" srcId="{65309EA5-27D3-41AD-A3E6-AFF63C08A45D}" destId="{B2ED0F61-F3CE-4B3E-ACCC-56F50FBA59F5}" srcOrd="0" destOrd="0" presId="urn:microsoft.com/office/officeart/2009/3/layout/CircleRelationship"/>
    <dgm:cxn modelId="{C8A2D8F3-88D8-4EB4-A0BF-6D53424BA9E9}" type="presParOf" srcId="{8017A044-F374-4861-9BD4-AF4A065BF3C6}" destId="{F7AE8FD1-CD6D-4FF0-AB4C-6C3F2E5CBD9B}" srcOrd="13" destOrd="0" presId="urn:microsoft.com/office/officeart/2009/3/layout/CircleRelationship"/>
    <dgm:cxn modelId="{77DCFE20-7E48-4537-AA1F-BECEF8322138}" type="presParOf" srcId="{F7AE8FD1-CD6D-4FF0-AB4C-6C3F2E5CBD9B}" destId="{F02CCB80-B7A4-4EAA-A2A0-3D1825ABB844}" srcOrd="0" destOrd="0" presId="urn:microsoft.com/office/officeart/2009/3/layout/CircleRelationship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4869-D920-4C47-A17B-DCDF5980D5F7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A6331-26CA-4DE0-9E55-CA2E13AF38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253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A148-C8F4-4BB2-B9FB-642550EB8959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318D-2EF0-4281-8DE9-58076BD450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17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E12F4-224B-44FD-A45A-2D37BC09D99B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17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Több kutatásban</a:t>
            </a:r>
            <a:r>
              <a:rPr lang="hu-HU" baseline="0" dirty="0" smtClean="0"/>
              <a:t> is ezek a készségek, képességek kerültek elő, de bővíthető: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Elkötelezett a szakmája iránt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Vezetői</a:t>
            </a:r>
            <a:r>
              <a:rPr lang="hu-HU" baseline="0" dirty="0" smtClean="0"/>
              <a:t> kompetenciák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4E12F4-224B-44FD-A45A-2D37BC09D99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361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63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1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25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177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2012.08.28.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Tanévnyitó 2012, Galánta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61F7-92C4-4D42-823B-B0DD46C4C7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52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04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6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24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5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7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51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3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47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50C88-D861-440A-B6B7-1A58310C812F}" type="datetimeFigureOut">
              <a:rPr lang="hu-HU" smtClean="0"/>
              <a:t>2014.05.23.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5AB5-E03A-491A-9D0A-35B4E43265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4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Tanul&#243;%20szervezet_feladatok%20lehet&#337;s&#233;gek_tervez&#233;s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Tanulásfejlesztés, hálózati tanulás, tanuló szervezetek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Baráth Tibor, igazgató</a:t>
            </a:r>
          </a:p>
          <a:p>
            <a:r>
              <a:rPr lang="hu-HU" dirty="0" smtClean="0"/>
              <a:t>SZTE KÖVI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0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/>
          <a:lstStyle/>
          <a:p>
            <a:r>
              <a:rPr lang="hu-HU" dirty="0" smtClean="0"/>
              <a:t>Tanuló szervezet – miért?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forrás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tanulás fogalmának </a:t>
            </a:r>
            <a:r>
              <a:rPr lang="hu-HU" dirty="0" smtClean="0"/>
              <a:t>változása</a:t>
            </a:r>
          </a:p>
          <a:p>
            <a:pPr lvl="1"/>
            <a:r>
              <a:rPr lang="hu-HU" dirty="0"/>
              <a:t>a munkaadók </a:t>
            </a:r>
            <a:r>
              <a:rPr lang="hu-HU" dirty="0" smtClean="0"/>
              <a:t>elvárásai</a:t>
            </a:r>
          </a:p>
          <a:p>
            <a:r>
              <a:rPr lang="hu-HU" dirty="0" smtClean="0"/>
              <a:t>A jellemzők és a tanuló szervezet kapcsolata (</a:t>
            </a:r>
            <a:r>
              <a:rPr lang="hu-HU" dirty="0" err="1" smtClean="0"/>
              <a:t>Senge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Autonómia – személyes irányítás </a:t>
            </a:r>
          </a:p>
          <a:p>
            <a:pPr lvl="1"/>
            <a:r>
              <a:rPr lang="hu-HU" dirty="0" smtClean="0"/>
              <a:t>Jövőkép – közös jövőkép kialakítása</a:t>
            </a:r>
          </a:p>
          <a:p>
            <a:pPr lvl="1"/>
            <a:r>
              <a:rPr lang="hu-HU" dirty="0" smtClean="0"/>
              <a:t>Pedagógiai filozófia – rendszergondolkodás </a:t>
            </a:r>
          </a:p>
          <a:p>
            <a:pPr lvl="1"/>
            <a:r>
              <a:rPr lang="hu-HU" dirty="0" smtClean="0"/>
              <a:t>Kooperativitás – csoportos tanulás </a:t>
            </a:r>
          </a:p>
          <a:p>
            <a:pPr lvl="1"/>
            <a:r>
              <a:rPr lang="hu-HU" dirty="0" smtClean="0"/>
              <a:t>Lehetőségek teremtése – közös jövőkép alakítása</a:t>
            </a:r>
          </a:p>
          <a:p>
            <a:pPr lvl="1"/>
            <a:r>
              <a:rPr lang="hu-HU" dirty="0" smtClean="0"/>
              <a:t>Folyamatos tanulás – csoportos tanulás </a:t>
            </a:r>
          </a:p>
          <a:p>
            <a:pPr lvl="1"/>
            <a:r>
              <a:rPr lang="hu-HU" dirty="0" smtClean="0"/>
              <a:t>Nyitottság, adaptivitás – gondolati minták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fejlesztés forrásai és modellje</a:t>
            </a:r>
            <a:endParaRPr lang="hu-H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9" y="1772816"/>
            <a:ext cx="77452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491064" cy="724942"/>
          </a:xfrm>
        </p:spPr>
        <p:txBody>
          <a:bodyPr>
            <a:noAutofit/>
          </a:bodyPr>
          <a:lstStyle/>
          <a:p>
            <a:r>
              <a:rPr lang="hu-HU" sz="3200" dirty="0" smtClean="0"/>
              <a:t>A tanuló szervezetté válás támogatása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384376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zis 5"/>
          <p:cNvSpPr/>
          <p:nvPr/>
        </p:nvSpPr>
        <p:spPr>
          <a:xfrm>
            <a:off x="313535" y="1700808"/>
            <a:ext cx="2016224" cy="122413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601567" y="2112821"/>
            <a:ext cx="1440160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Források</a:t>
            </a:r>
            <a:endParaRPr lang="hu-HU" sz="2000" dirty="0"/>
          </a:p>
        </p:txBody>
      </p:sp>
      <p:sp>
        <p:nvSpPr>
          <p:cNvPr id="8" name="Ellipszis 7"/>
          <p:cNvSpPr/>
          <p:nvPr/>
        </p:nvSpPr>
        <p:spPr>
          <a:xfrm>
            <a:off x="285198" y="3933056"/>
            <a:ext cx="201622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60566" y="4192085"/>
            <a:ext cx="152216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Diagnózis és modellalkotás</a:t>
            </a:r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6372200" y="1797859"/>
            <a:ext cx="2463794" cy="14301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779885" y="2051265"/>
            <a:ext cx="164842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Szakmai támogatás és fejlesztés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6516216" y="4005065"/>
            <a:ext cx="208823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6779885" y="4293967"/>
            <a:ext cx="1648423" cy="6463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Hálózati tanulás</a:t>
            </a:r>
            <a:endParaRPr lang="hu-HU" dirty="0"/>
          </a:p>
        </p:txBody>
      </p:sp>
      <p:sp>
        <p:nvSpPr>
          <p:cNvPr id="14" name="Jobbra nyíl 13"/>
          <p:cNvSpPr/>
          <p:nvPr/>
        </p:nvSpPr>
        <p:spPr>
          <a:xfrm>
            <a:off x="2301422" y="2636912"/>
            <a:ext cx="542386" cy="337683"/>
          </a:xfrm>
          <a:prstGeom prst="rightArrow">
            <a:avLst/>
          </a:prstGeom>
          <a:noFill/>
          <a:scene3d>
            <a:camera prst="orthographicFront">
              <a:rot lat="0" lon="150000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Jobbra nyíl 14"/>
          <p:cNvSpPr/>
          <p:nvPr/>
        </p:nvSpPr>
        <p:spPr>
          <a:xfrm>
            <a:off x="2329759" y="4192085"/>
            <a:ext cx="442041" cy="245027"/>
          </a:xfrm>
          <a:prstGeom prst="rightArrow">
            <a:avLst/>
          </a:prstGeom>
          <a:noFill/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Balra nyíl 16"/>
          <p:cNvSpPr/>
          <p:nvPr/>
        </p:nvSpPr>
        <p:spPr>
          <a:xfrm>
            <a:off x="5868144" y="2805753"/>
            <a:ext cx="504056" cy="263207"/>
          </a:xfrm>
          <a:prstGeom prst="leftArrow">
            <a:avLst/>
          </a:prstGeom>
          <a:noFill/>
          <a:scene3d>
            <a:camera prst="orthographicFront">
              <a:rot lat="0" lon="0" rev="1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Balra nyíl 17"/>
          <p:cNvSpPr/>
          <p:nvPr/>
        </p:nvSpPr>
        <p:spPr>
          <a:xfrm>
            <a:off x="5868144" y="4314598"/>
            <a:ext cx="504056" cy="302534"/>
          </a:xfrm>
          <a:prstGeom prst="leftArrow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iskolák kiválasztása - szempontok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OKM eredmények</a:t>
            </a:r>
          </a:p>
          <a:p>
            <a:r>
              <a:rPr lang="hu-HU" dirty="0" smtClean="0"/>
              <a:t>Iskolatípus</a:t>
            </a:r>
          </a:p>
          <a:p>
            <a:r>
              <a:rPr lang="hu-HU" dirty="0" smtClean="0"/>
              <a:t>Regionális lefedettség</a:t>
            </a:r>
          </a:p>
          <a:p>
            <a:r>
              <a:rPr lang="hu-HU" dirty="0" smtClean="0"/>
              <a:t>Fejlesztési tapasztalatok </a:t>
            </a:r>
            <a:r>
              <a:rPr lang="hu-HU" sz="2800" dirty="0" smtClean="0"/>
              <a:t>(szervezeti képességek)</a:t>
            </a:r>
            <a:endParaRPr lang="hu-HU" dirty="0" smtClean="0"/>
          </a:p>
          <a:p>
            <a:r>
              <a:rPr lang="hu-HU" dirty="0" smtClean="0"/>
              <a:t>Aktivitás </a:t>
            </a:r>
            <a:r>
              <a:rPr lang="hu-HU" sz="2800" dirty="0" smtClean="0"/>
              <a:t>(szervezeti szándékok)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7610"/>
            <a:ext cx="8229600" cy="4071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/>
          <a:lstStyle/>
          <a:p>
            <a:r>
              <a:rPr lang="hu-HU" dirty="0" smtClean="0"/>
              <a:t>Hálózati tanulás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42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572000" y="234888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Belső csoportok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58058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I3.1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04048" y="5805264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I3.2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66722" y="55143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I3.3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516216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I3.4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652120" y="18448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I3.5</a:t>
            </a:r>
            <a:endParaRPr lang="hu-HU" dirty="0"/>
          </a:p>
        </p:txBody>
      </p:sp>
      <p:cxnSp>
        <p:nvCxnSpPr>
          <p:cNvPr id="20" name="Görbe összekötő 19"/>
          <p:cNvCxnSpPr>
            <a:endCxn id="9" idx="1"/>
          </p:cNvCxnSpPr>
          <p:nvPr/>
        </p:nvCxnSpPr>
        <p:spPr>
          <a:xfrm rot="16200000" flipH="1">
            <a:off x="568440" y="4120192"/>
            <a:ext cx="1264786" cy="314450"/>
          </a:xfrm>
          <a:prstGeom prst="curvedConnector2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örbe összekötő 21"/>
          <p:cNvCxnSpPr/>
          <p:nvPr/>
        </p:nvCxnSpPr>
        <p:spPr>
          <a:xfrm rot="16200000" flipH="1">
            <a:off x="1439652" y="4473116"/>
            <a:ext cx="1656184" cy="288032"/>
          </a:xfrm>
          <a:prstGeom prst="curvedConnector3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örbe összekötő 23"/>
          <p:cNvCxnSpPr/>
          <p:nvPr/>
        </p:nvCxnSpPr>
        <p:spPr>
          <a:xfrm flipV="1">
            <a:off x="2051720" y="2214156"/>
            <a:ext cx="1296144" cy="27874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örbe összekötő 25"/>
          <p:cNvCxnSpPr/>
          <p:nvPr/>
        </p:nvCxnSpPr>
        <p:spPr>
          <a:xfrm flipV="1">
            <a:off x="5868144" y="2420750"/>
            <a:ext cx="936104" cy="14401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7452320" y="42805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I3.6</a:t>
            </a:r>
            <a:endParaRPr lang="hu-HU" dirty="0"/>
          </a:p>
        </p:txBody>
      </p:sp>
      <p:cxnSp>
        <p:nvCxnSpPr>
          <p:cNvPr id="29" name="Görbe összekötő 28"/>
          <p:cNvCxnSpPr/>
          <p:nvPr/>
        </p:nvCxnSpPr>
        <p:spPr>
          <a:xfrm>
            <a:off x="6084168" y="1844824"/>
            <a:ext cx="1008112" cy="184666"/>
          </a:xfrm>
          <a:prstGeom prst="curvedConnector3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örbe összekötő 30"/>
          <p:cNvCxnSpPr/>
          <p:nvPr/>
        </p:nvCxnSpPr>
        <p:spPr>
          <a:xfrm rot="5400000">
            <a:off x="7071955" y="3305309"/>
            <a:ext cx="256674" cy="216024"/>
          </a:xfrm>
          <a:prstGeom prst="curvedConnector3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Görbe összekötő 3072"/>
          <p:cNvCxnSpPr/>
          <p:nvPr/>
        </p:nvCxnSpPr>
        <p:spPr>
          <a:xfrm rot="16200000" flipH="1">
            <a:off x="7568172" y="3601180"/>
            <a:ext cx="1136449" cy="216024"/>
          </a:xfrm>
          <a:prstGeom prst="curvedConnector3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Görbe összekötő 3077"/>
          <p:cNvCxnSpPr/>
          <p:nvPr/>
        </p:nvCxnSpPr>
        <p:spPr>
          <a:xfrm>
            <a:off x="2254754" y="3709192"/>
            <a:ext cx="2893310" cy="2456112"/>
          </a:xfrm>
          <a:prstGeom prst="curvedConnector3">
            <a:avLst/>
          </a:prstGeom>
          <a:ln w="190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Egyenes összekötő 3080"/>
          <p:cNvCxnSpPr/>
          <p:nvPr/>
        </p:nvCxnSpPr>
        <p:spPr>
          <a:xfrm>
            <a:off x="4067944" y="2420750"/>
            <a:ext cx="216024" cy="720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Egyenes összekötő 3082"/>
          <p:cNvCxnSpPr/>
          <p:nvPr/>
        </p:nvCxnSpPr>
        <p:spPr>
          <a:xfrm flipH="1">
            <a:off x="3059832" y="2492758"/>
            <a:ext cx="792088" cy="158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Egyenes összekötő 3084"/>
          <p:cNvCxnSpPr/>
          <p:nvPr/>
        </p:nvCxnSpPr>
        <p:spPr>
          <a:xfrm>
            <a:off x="2987824" y="4277417"/>
            <a:ext cx="713585" cy="10237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7" name="Egyenes összekötő 3086"/>
          <p:cNvCxnSpPr/>
          <p:nvPr/>
        </p:nvCxnSpPr>
        <p:spPr>
          <a:xfrm flipH="1">
            <a:off x="3851920" y="2564766"/>
            <a:ext cx="72008" cy="25924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Egyenes összekötő 3088"/>
          <p:cNvCxnSpPr/>
          <p:nvPr/>
        </p:nvCxnSpPr>
        <p:spPr>
          <a:xfrm>
            <a:off x="3995936" y="2492896"/>
            <a:ext cx="432048" cy="26015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1" name="Egyenes összekötő 3090"/>
          <p:cNvCxnSpPr/>
          <p:nvPr/>
        </p:nvCxnSpPr>
        <p:spPr>
          <a:xfrm flipV="1">
            <a:off x="3995936" y="5157192"/>
            <a:ext cx="288032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3" name="Egyenes összekötő 3092"/>
          <p:cNvCxnSpPr/>
          <p:nvPr/>
        </p:nvCxnSpPr>
        <p:spPr>
          <a:xfrm flipH="1">
            <a:off x="3059832" y="2672045"/>
            <a:ext cx="1368152" cy="1405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Egyenes összekötő 3094"/>
          <p:cNvCxnSpPr/>
          <p:nvPr/>
        </p:nvCxnSpPr>
        <p:spPr>
          <a:xfrm>
            <a:off x="4572000" y="2672045"/>
            <a:ext cx="0" cy="24224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Egyenes összekötő 3096"/>
          <p:cNvCxnSpPr/>
          <p:nvPr/>
        </p:nvCxnSpPr>
        <p:spPr>
          <a:xfrm flipH="1">
            <a:off x="3995936" y="2672045"/>
            <a:ext cx="432048" cy="2557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9" name="Görbe összekötő 3098"/>
          <p:cNvCxnSpPr/>
          <p:nvPr/>
        </p:nvCxnSpPr>
        <p:spPr>
          <a:xfrm>
            <a:off x="2699792" y="5698968"/>
            <a:ext cx="2448272" cy="237101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1" name="Görbe összekötő 3100"/>
          <p:cNvCxnSpPr/>
          <p:nvPr/>
        </p:nvCxnSpPr>
        <p:spPr>
          <a:xfrm rot="5400000">
            <a:off x="1791571" y="5371751"/>
            <a:ext cx="285102" cy="127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3" name="Görbe összekötő 3102"/>
          <p:cNvCxnSpPr>
            <a:endCxn id="10" idx="1"/>
          </p:cNvCxnSpPr>
          <p:nvPr/>
        </p:nvCxnSpPr>
        <p:spPr>
          <a:xfrm>
            <a:off x="2051720" y="5094476"/>
            <a:ext cx="2952328" cy="841593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Görbe összekötő 3104"/>
          <p:cNvCxnSpPr>
            <a:endCxn id="12" idx="2"/>
          </p:cNvCxnSpPr>
          <p:nvPr/>
        </p:nvCxnSpPr>
        <p:spPr>
          <a:xfrm rot="10800000">
            <a:off x="6804248" y="3726324"/>
            <a:ext cx="504056" cy="49476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7" name="Görbe összekötő 3106"/>
          <p:cNvCxnSpPr/>
          <p:nvPr/>
        </p:nvCxnSpPr>
        <p:spPr>
          <a:xfrm rot="16200000" flipH="1">
            <a:off x="5800782" y="2497542"/>
            <a:ext cx="1070828" cy="504056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Görbe összekötő 3108"/>
          <p:cNvCxnSpPr/>
          <p:nvPr/>
        </p:nvCxnSpPr>
        <p:spPr>
          <a:xfrm rot="16200000" flipH="1">
            <a:off x="5803976" y="2485056"/>
            <a:ext cx="2144561" cy="144016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39752" y="764704"/>
            <a:ext cx="6347048" cy="652934"/>
          </a:xfrm>
        </p:spPr>
        <p:txBody>
          <a:bodyPr>
            <a:noAutofit/>
          </a:bodyPr>
          <a:lstStyle/>
          <a:p>
            <a:r>
              <a:rPr lang="hu-HU" sz="2800" dirty="0" smtClean="0"/>
              <a:t>Egy komplex és gyakorlatias fejlesztési modell – a PDA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Folyamatközpontú modell – </a:t>
            </a:r>
            <a:r>
              <a:rPr lang="hu-HU" b="1" dirty="0" err="1" smtClean="0">
                <a:solidFill>
                  <a:srgbClr val="C00000"/>
                </a:solidFill>
              </a:rPr>
              <a:t>P</a:t>
            </a:r>
            <a:r>
              <a:rPr lang="hu-HU" dirty="0" err="1" smtClean="0"/>
              <a:t>rocess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D</a:t>
            </a:r>
            <a:r>
              <a:rPr lang="hu-HU" dirty="0" err="1" smtClean="0"/>
              <a:t>iagrammatic</a:t>
            </a:r>
            <a:r>
              <a:rPr lang="hu-HU" dirty="0" smtClean="0"/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A</a:t>
            </a:r>
            <a:r>
              <a:rPr lang="hu-HU" dirty="0" err="1" smtClean="0"/>
              <a:t>pproach</a:t>
            </a:r>
            <a:endParaRPr lang="hu-HU" dirty="0" smtClean="0"/>
          </a:p>
          <a:p>
            <a:pPr lvl="1"/>
            <a:r>
              <a:rPr lang="hu-HU" dirty="0" smtClean="0"/>
              <a:t>Milyen az iskola külső és belső környezete? </a:t>
            </a:r>
          </a:p>
          <a:p>
            <a:pPr lvl="2"/>
            <a:r>
              <a:rPr lang="hu-HU" sz="2000" dirty="0" smtClean="0"/>
              <a:t>SWOT</a:t>
            </a:r>
          </a:p>
          <a:p>
            <a:pPr lvl="1"/>
            <a:r>
              <a:rPr lang="hu-HU" dirty="0" smtClean="0"/>
              <a:t>Mi jellemzi az iskola hatékonyságát, kultúráját?</a:t>
            </a:r>
          </a:p>
          <a:p>
            <a:pPr lvl="2"/>
            <a:r>
              <a:rPr lang="hu-HU" sz="2000" dirty="0" smtClean="0"/>
              <a:t>Versengő értékek modell</a:t>
            </a:r>
          </a:p>
          <a:p>
            <a:pPr lvl="1"/>
            <a:r>
              <a:rPr lang="hu-HU" dirty="0" smtClean="0"/>
              <a:t>Mik az erősségei a szervezet kulcsszereplőinek?</a:t>
            </a:r>
          </a:p>
          <a:p>
            <a:pPr lvl="2"/>
            <a:r>
              <a:rPr lang="hu-HU" sz="2000" dirty="0" err="1" smtClean="0"/>
              <a:t>RaDAr</a:t>
            </a:r>
            <a:r>
              <a:rPr lang="hu-HU" sz="2000" dirty="0" smtClean="0"/>
              <a:t>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9436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840760" cy="65293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PDA mint diagnosztikus és fejlesztési modell</a:t>
            </a:r>
            <a:endParaRPr lang="hu-HU" sz="2800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/>
              <a:t>Diagnózis</a:t>
            </a:r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21104"/>
            <a:ext cx="4040188" cy="345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u-HU" dirty="0" smtClean="0"/>
              <a:t>Fejlesztés</a:t>
            </a:r>
            <a:endParaRPr lang="hu-H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414354"/>
            <a:ext cx="4041775" cy="347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491064" cy="72494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SWOT - adatgyűjtés és elemzés</a:t>
            </a:r>
            <a:endParaRPr lang="hu-H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46" y="1844824"/>
            <a:ext cx="5648381" cy="42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1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2008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A versengő értékek modell </a:t>
            </a:r>
            <a:br>
              <a:rPr lang="hu-HU" sz="3600" dirty="0" smtClean="0"/>
            </a:br>
            <a:r>
              <a:rPr lang="hu-HU" sz="2200" dirty="0" err="1" smtClean="0"/>
              <a:t>Quinn</a:t>
            </a:r>
            <a:r>
              <a:rPr lang="hu-HU" sz="2200" dirty="0" smtClean="0"/>
              <a:t> és </a:t>
            </a:r>
            <a:r>
              <a:rPr lang="hu-HU" sz="2200" dirty="0" err="1" smtClean="0"/>
              <a:t>Cameron</a:t>
            </a:r>
            <a:endParaRPr lang="hu-HU" sz="2200" dirty="0"/>
          </a:p>
        </p:txBody>
      </p:sp>
      <p:pic>
        <p:nvPicPr>
          <p:cNvPr id="4" name="Tartalom helye 3" descr="Abra09.cd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400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36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624736" cy="796950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iskolába lépő 6 évesek – </a:t>
            </a:r>
            <a:br>
              <a:rPr lang="hu-HU" sz="3200" dirty="0" smtClean="0"/>
            </a:br>
            <a:r>
              <a:rPr lang="hu-HU" sz="3200" dirty="0" smtClean="0"/>
              <a:t>akik kb. 2070-ben mennek nyugdíjba</a:t>
            </a:r>
            <a:endParaRPr lang="hu-HU" sz="320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429496729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0F280B57-8C2A-4A8C-A698-9FB976A738AF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4294967295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1840"/>
            <a:ext cx="2735294" cy="2599248"/>
          </a:xfr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6945"/>
            <a:ext cx="2150269" cy="218598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81622"/>
            <a:ext cx="2084832" cy="1524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2162523" cy="160854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98543"/>
            <a:ext cx="2670048" cy="1975104"/>
          </a:xfrm>
          <a:prstGeom prst="rect">
            <a:avLst/>
          </a:prstGeom>
        </p:spPr>
      </p:pic>
      <p:pic>
        <p:nvPicPr>
          <p:cNvPr id="18" name="Tartalom helye 17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62" y="3369710"/>
            <a:ext cx="1985108" cy="2632587"/>
          </a:xfrm>
        </p:spPr>
      </p:pic>
    </p:spTree>
    <p:extLst>
      <p:ext uri="{BB962C8B-B14F-4D97-AF65-F5344CB8AC3E}">
        <p14:creationId xmlns:p14="http://schemas.microsoft.com/office/powerpoint/2010/main" val="42146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6491064" cy="57606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RaDAr</a:t>
            </a:r>
            <a:r>
              <a:rPr lang="hu-HU" dirty="0" smtClean="0"/>
              <a:t> – a viselkedés jellemzői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Viselkedés</a:t>
            </a:r>
            <a:r>
              <a:rPr lang="hu-HU" sz="2400" dirty="0" smtClean="0"/>
              <a:t>: a kompetencia aktív megjelenési formája</a:t>
            </a:r>
          </a:p>
          <a:p>
            <a:pPr marL="0" indent="0">
              <a:buNone/>
            </a:pPr>
            <a:r>
              <a:rPr lang="hu-HU" sz="2400" dirty="0" smtClean="0"/>
              <a:t>Egy példa a kettő kapcsolatára</a:t>
            </a:r>
          </a:p>
          <a:p>
            <a:r>
              <a:rPr lang="hu-HU" sz="2400" dirty="0" smtClean="0"/>
              <a:t>A </a:t>
            </a:r>
            <a:r>
              <a:rPr lang="hu-HU" sz="2400" dirty="0" err="1" smtClean="0"/>
              <a:t>RaDAr</a:t>
            </a:r>
            <a:r>
              <a:rPr lang="hu-HU" sz="2400" dirty="0" smtClean="0"/>
              <a:t> dimenziói</a:t>
            </a:r>
          </a:p>
          <a:p>
            <a:pPr>
              <a:defRPr/>
            </a:pPr>
            <a:r>
              <a:rPr lang="hu-HU" sz="2000" dirty="0"/>
              <a:t>Kapcsolat / Tartalom orientáció</a:t>
            </a:r>
          </a:p>
          <a:p>
            <a:pPr>
              <a:defRPr/>
            </a:pPr>
            <a:r>
              <a:rPr lang="hu-HU" sz="2000" dirty="0"/>
              <a:t>Dinamizmus / Stabilitás</a:t>
            </a:r>
          </a:p>
          <a:p>
            <a:pPr>
              <a:defRPr/>
            </a:pPr>
            <a:r>
              <a:rPr lang="hu-HU" sz="2000" dirty="0" smtClean="0"/>
              <a:t>Vezető </a:t>
            </a:r>
            <a:r>
              <a:rPr lang="hu-HU" sz="2000" dirty="0"/>
              <a:t>/ </a:t>
            </a:r>
            <a:r>
              <a:rPr lang="hu-HU" sz="2000" dirty="0" smtClean="0"/>
              <a:t>Megvalósító</a:t>
            </a:r>
          </a:p>
          <a:p>
            <a:pPr>
              <a:defRPr/>
            </a:pPr>
            <a:r>
              <a:rPr lang="hu-HU" sz="2000" dirty="0" smtClean="0"/>
              <a:t>Hatékony </a:t>
            </a:r>
            <a:r>
              <a:rPr lang="hu-HU" sz="2000" dirty="0"/>
              <a:t>/ Nem hatékony viselkedés</a:t>
            </a:r>
          </a:p>
          <a:p>
            <a:pPr>
              <a:defRPr/>
            </a:pPr>
            <a:endParaRPr lang="hu-HU" sz="2400" dirty="0"/>
          </a:p>
          <a:p>
            <a:endParaRPr lang="hu-HU" sz="2400" dirty="0" smtClean="0"/>
          </a:p>
          <a:p>
            <a:endParaRPr lang="hu-HU" dirty="0"/>
          </a:p>
        </p:txBody>
      </p:sp>
      <p:pic>
        <p:nvPicPr>
          <p:cNvPr id="8" name="Tartalom helye 11" descr="szinesnegy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74810" y="1047267"/>
            <a:ext cx="4905702" cy="3893901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365104"/>
            <a:ext cx="1734308" cy="166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419056" cy="796950"/>
          </a:xfrm>
        </p:spPr>
        <p:txBody>
          <a:bodyPr/>
          <a:lstStyle/>
          <a:p>
            <a:r>
              <a:rPr lang="hu-HU" dirty="0" smtClean="0"/>
              <a:t>A konkrét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Feladatok, tevékenységek, határidők áttekintése</a:t>
            </a:r>
          </a:p>
          <a:p>
            <a:r>
              <a:rPr lang="hu-HU" sz="2400" dirty="0" smtClean="0">
                <a:hlinkClick r:id="rId2" action="ppaction://hlinkfile"/>
              </a:rPr>
              <a:t>Tanuló szervezet_feladatok lehetőségek_</a:t>
            </a:r>
            <a:r>
              <a:rPr lang="hu-HU" sz="2400" dirty="0" err="1" smtClean="0">
                <a:hlinkClick r:id="rId2" action="ppaction://hlinkfile"/>
              </a:rPr>
              <a:t>tervezés.docx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75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419056" cy="652934"/>
          </a:xfrm>
        </p:spPr>
        <p:txBody>
          <a:bodyPr>
            <a:normAutofit fontScale="90000"/>
          </a:bodyPr>
          <a:lstStyle/>
          <a:p>
            <a:r>
              <a:rPr lang="hu-HU" dirty="0"/>
              <a:t>Mitől jók a legjobbak?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653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179512" y="4941168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Egy </a:t>
            </a:r>
            <a:r>
              <a:rPr lang="hu-HU" sz="1400" dirty="0"/>
              <a:t>tíz évvel ezelőtti Tennessee államban </a:t>
            </a:r>
            <a:r>
              <a:rPr lang="hu-HU" sz="1400" dirty="0" smtClean="0"/>
              <a:t>lefolytatott </a:t>
            </a:r>
            <a:r>
              <a:rPr lang="hu-HU" sz="1400" dirty="0"/>
              <a:t>vizsgálat </a:t>
            </a:r>
            <a:r>
              <a:rPr lang="hu-HU" sz="1400" dirty="0" smtClean="0"/>
              <a:t>kimutatta</a:t>
            </a:r>
            <a:r>
              <a:rPr lang="hu-HU" sz="1400" dirty="0"/>
              <a:t>, hogy ha két átlagos nyolc-éves más tanárhoz kerül (egyikük egy jól, a másik egy gyengén szereplő pedagógushoz), teljesítményük </a:t>
            </a:r>
            <a:r>
              <a:rPr lang="hu-HU" sz="1400" dirty="0" smtClean="0"/>
              <a:t>három </a:t>
            </a:r>
            <a:r>
              <a:rPr lang="hu-HU" sz="1400" dirty="0"/>
              <a:t>éven belül több mint 50 </a:t>
            </a:r>
            <a:r>
              <a:rPr lang="hu-HU" sz="1400" dirty="0" smtClean="0"/>
              <a:t>százalékponttal eltérhet </a:t>
            </a:r>
            <a:r>
              <a:rPr lang="hu-HU" sz="1400" dirty="0"/>
              <a:t>egymástól</a:t>
            </a:r>
          </a:p>
          <a:p>
            <a:r>
              <a:rPr lang="hu-HU" sz="1400" dirty="0" smtClean="0"/>
              <a:t>                                 </a:t>
            </a:r>
            <a:r>
              <a:rPr lang="hu-HU" sz="1400" dirty="0" err="1" smtClean="0"/>
              <a:t>McKinsey</a:t>
            </a:r>
            <a:r>
              <a:rPr lang="hu-HU" sz="1400" dirty="0"/>
              <a:t>, 2007, 15.o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9924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716016" y="501317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legjobban </a:t>
            </a:r>
            <a:r>
              <a:rPr lang="hu-HU" sz="1600" dirty="0" smtClean="0"/>
              <a:t>teljesítő rendszerek </a:t>
            </a:r>
            <a:r>
              <a:rPr lang="hu-HU" sz="1600" dirty="0"/>
              <a:t>PISA</a:t>
            </a:r>
          </a:p>
          <a:p>
            <a:r>
              <a:rPr lang="hu-HU" sz="1600" dirty="0"/>
              <a:t>pontszámai esetében </a:t>
            </a:r>
            <a:r>
              <a:rPr lang="hu-HU" sz="1600" dirty="0" smtClean="0"/>
              <a:t>a diákok tanulmányi eredményei </a:t>
            </a:r>
            <a:r>
              <a:rPr lang="hu-HU" sz="1600" dirty="0"/>
              <a:t>és </a:t>
            </a:r>
            <a:r>
              <a:rPr lang="hu-HU" sz="1600" dirty="0" smtClean="0"/>
              <a:t>családi körülményei </a:t>
            </a:r>
            <a:r>
              <a:rPr lang="hu-HU" sz="1600" dirty="0"/>
              <a:t>között </a:t>
            </a:r>
            <a:r>
              <a:rPr lang="hu-HU" sz="1600" dirty="0" smtClean="0"/>
              <a:t>csak gyenge kapcsolat mutatható ki</a:t>
            </a:r>
          </a:p>
          <a:p>
            <a:r>
              <a:rPr lang="hu-HU" sz="1600" dirty="0" err="1"/>
              <a:t>McKinsey</a:t>
            </a:r>
            <a:r>
              <a:rPr lang="hu-HU" sz="1600" dirty="0"/>
              <a:t>, 2007, </a:t>
            </a:r>
            <a:r>
              <a:rPr lang="hu-HU" sz="1600" dirty="0" smtClean="0"/>
              <a:t>34.o</a:t>
            </a:r>
            <a:endParaRPr lang="hu-HU" sz="1600" dirty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7674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65293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Mitől jók a legjobbak?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oktatási rendszer csak olyan jó, mint a tanárok, </a:t>
            </a:r>
            <a:r>
              <a:rPr lang="hu-HU" dirty="0" smtClean="0"/>
              <a:t>akik alkotják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tanulás </a:t>
            </a:r>
            <a:r>
              <a:rPr lang="hu-HU" dirty="0" smtClean="0"/>
              <a:t>minőségét </a:t>
            </a:r>
            <a:r>
              <a:rPr lang="hu-HU" dirty="0"/>
              <a:t>csak a tanítás </a:t>
            </a:r>
            <a:r>
              <a:rPr lang="hu-HU" dirty="0" smtClean="0"/>
              <a:t>minőségének fejlesztésével </a:t>
            </a:r>
            <a:r>
              <a:rPr lang="hu-HU" dirty="0"/>
              <a:t>lehet javítani, </a:t>
            </a:r>
            <a:endParaRPr lang="hu-HU" dirty="0" smtClean="0"/>
          </a:p>
          <a:p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általános jó eredmény </a:t>
            </a:r>
            <a:r>
              <a:rPr lang="hu-HU" dirty="0" smtClean="0"/>
              <a:t>csak akkor </a:t>
            </a:r>
            <a:r>
              <a:rPr lang="hu-HU" dirty="0"/>
              <a:t>biztosítható, ha megfelel mechanizmusok </a:t>
            </a:r>
            <a:r>
              <a:rPr lang="hu-HU" dirty="0" smtClean="0"/>
              <a:t>garantálják, hogy </a:t>
            </a:r>
            <a:r>
              <a:rPr lang="hu-HU" dirty="0"/>
              <a:t>minden gyermek kiváló </a:t>
            </a:r>
            <a:r>
              <a:rPr lang="hu-HU" dirty="0" smtClean="0"/>
              <a:t>minőségű </a:t>
            </a:r>
            <a:r>
              <a:rPr lang="hu-HU" dirty="0"/>
              <a:t>oktatásban részesül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r>
              <a:rPr lang="hu-HU" sz="2400" dirty="0" smtClean="0"/>
              <a:t>                                                                             </a:t>
            </a:r>
            <a:r>
              <a:rPr lang="hu-HU" sz="2400" dirty="0" err="1" smtClean="0"/>
              <a:t>McKinsey</a:t>
            </a:r>
            <a:r>
              <a:rPr lang="hu-HU" sz="2400" dirty="0" smtClean="0"/>
              <a:t>, 2007, 40.o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03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620688"/>
            <a:ext cx="6491064" cy="796950"/>
          </a:xfrm>
        </p:spPr>
        <p:txBody>
          <a:bodyPr>
            <a:noAutofit/>
          </a:bodyPr>
          <a:lstStyle/>
          <a:p>
            <a:r>
              <a:rPr lang="hu-HU" sz="3200" dirty="0" smtClean="0"/>
              <a:t>Mitől jók a legjobbak? - finomhangolás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akutális</a:t>
            </a:r>
            <a:r>
              <a:rPr lang="hu-HU" dirty="0" smtClean="0"/>
              <a:t> teljesítményszint értékelése</a:t>
            </a:r>
          </a:p>
          <a:p>
            <a:r>
              <a:rPr lang="hu-HU" dirty="0" smtClean="0"/>
              <a:t>A megfelelő beavatkozás kiválasztása</a:t>
            </a:r>
          </a:p>
          <a:p>
            <a:r>
              <a:rPr lang="hu-HU" dirty="0" smtClean="0"/>
              <a:t>A kontextushoz való illesztés</a:t>
            </a:r>
          </a:p>
          <a:p>
            <a:pPr marL="0" indent="0">
              <a:buNone/>
            </a:pPr>
            <a:r>
              <a:rPr lang="hu-HU" sz="2000" dirty="0" smtClean="0"/>
              <a:t>                           </a:t>
            </a:r>
            <a:r>
              <a:rPr lang="hu-HU" sz="2000" dirty="0" err="1" smtClean="0"/>
              <a:t>McKinsey</a:t>
            </a:r>
            <a:r>
              <a:rPr lang="hu-HU" sz="2000" dirty="0" smtClean="0"/>
              <a:t>, 2010, 27.o.</a:t>
            </a:r>
            <a:endParaRPr lang="hu-H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4700"/>
            <a:ext cx="4038600" cy="421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Miért éri meg az erőfeszítés?</a:t>
            </a:r>
            <a:endParaRPr lang="hu-HU" sz="32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/>
              <a:t>A tanuló: emelkedő eredmények, csökkenő különbségek – mindenki számít</a:t>
            </a:r>
          </a:p>
          <a:p>
            <a:r>
              <a:rPr lang="hu-HU" sz="2800" dirty="0" smtClean="0"/>
              <a:t>A pedagógus: siker a tanuló/a tanulás eredményessé tétele – növekvő presztízs, egymás támogatása, a </a:t>
            </a:r>
            <a:r>
              <a:rPr lang="hu-HU" sz="2800" dirty="0" err="1" smtClean="0"/>
              <a:t>kiégéskockázat</a:t>
            </a:r>
            <a:r>
              <a:rPr lang="hu-HU" sz="2800" dirty="0" smtClean="0"/>
              <a:t> mérsékelése (szakmai célok, személyes fejlődés, munkahelyi társas közeg)</a:t>
            </a:r>
          </a:p>
          <a:p>
            <a:r>
              <a:rPr lang="hu-HU" sz="2800" dirty="0" smtClean="0"/>
              <a:t>A vezető: az iskola sikeressé tétele, a pedagógusok támogatása – társadalmi elismerés</a:t>
            </a:r>
          </a:p>
          <a:p>
            <a:r>
              <a:rPr lang="hu-HU" sz="2800" dirty="0" smtClean="0"/>
              <a:t>Az iskola: fejlődő szervezet, új kihívások és eredmények – akitől mások tanulnak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689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/>
          <a:lstStyle/>
          <a:p>
            <a:r>
              <a:rPr lang="hu-HU" dirty="0" smtClean="0"/>
              <a:t>Fenntarthatóság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5555"/>
            <a:ext cx="8229600" cy="265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Köszönöm a megtisztelő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612648" y="1484784"/>
            <a:ext cx="8153400" cy="464169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Problémamegoldó készség</a:t>
            </a:r>
          </a:p>
          <a:p>
            <a:r>
              <a:rPr lang="hu-HU" dirty="0" smtClean="0"/>
              <a:t>Rugalmasság</a:t>
            </a:r>
          </a:p>
          <a:p>
            <a:r>
              <a:rPr lang="hu-HU" dirty="0" smtClean="0"/>
              <a:t>Szervezőkészség</a:t>
            </a:r>
          </a:p>
          <a:p>
            <a:r>
              <a:rPr lang="hu-HU" dirty="0" smtClean="0"/>
              <a:t>Együttműködési készség</a:t>
            </a:r>
          </a:p>
          <a:p>
            <a:r>
              <a:rPr lang="hu-HU" dirty="0" smtClean="0"/>
              <a:t>Csapatban dolgozás</a:t>
            </a:r>
          </a:p>
          <a:p>
            <a:r>
              <a:rPr lang="hu-HU" dirty="0" smtClean="0"/>
              <a:t>Jó </a:t>
            </a:r>
            <a:r>
              <a:rPr lang="hu-HU" dirty="0"/>
              <a:t>kommunikációs </a:t>
            </a:r>
            <a:r>
              <a:rPr lang="hu-HU" dirty="0" smtClean="0"/>
              <a:t>képessége</a:t>
            </a:r>
          </a:p>
          <a:p>
            <a:r>
              <a:rPr lang="hu-HU" dirty="0" smtClean="0"/>
              <a:t>Jó fellépés</a:t>
            </a:r>
          </a:p>
          <a:p>
            <a:r>
              <a:rPr lang="hu-HU" dirty="0" smtClean="0"/>
              <a:t>Tanulási képesség</a:t>
            </a:r>
          </a:p>
          <a:p>
            <a:pPr marL="0" indent="0">
              <a:buNone/>
            </a:pPr>
            <a:endParaRPr lang="hu-HU" sz="26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835024"/>
            <a:ext cx="6552728" cy="5057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Mit vár tőlük a munkaerőpiac?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2012.08.28.</a:t>
            </a:r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Tanévnyitó 2012, Galánta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F280B57-8C2A-4A8C-A698-9FB976A738A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pic>
        <p:nvPicPr>
          <p:cNvPr id="10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0"/>
            <a:ext cx="20510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80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Autofit/>
          </a:bodyPr>
          <a:lstStyle/>
          <a:p>
            <a:r>
              <a:rPr lang="hu-HU" sz="3600" dirty="0" smtClean="0"/>
              <a:t>Tanulás - a </a:t>
            </a:r>
            <a:r>
              <a:rPr lang="hu-HU" sz="3600" dirty="0"/>
              <a:t>pályázat koncepciója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1" y="1412776"/>
            <a:ext cx="6383678" cy="4525963"/>
          </a:xfrm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Ipari társadalom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Tudástársadalom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2231740" y="692696"/>
            <a:ext cx="6660740" cy="724942"/>
          </a:xfrm>
        </p:spPr>
        <p:txBody>
          <a:bodyPr>
            <a:noAutofit/>
          </a:bodyPr>
          <a:lstStyle/>
          <a:p>
            <a:r>
              <a:rPr lang="hu-HU" sz="2600" dirty="0" smtClean="0"/>
              <a:t>Változó kapcsolat – a munka világa és az iskola</a:t>
            </a:r>
            <a:endParaRPr lang="hu-HU" sz="2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4" y="2420888"/>
            <a:ext cx="1375714" cy="108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059832" y="537321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://www.google.hu/imgres?imgurl=http://anticap.files.wordpress.com/2011/04/factory-workers.jpg&amp;imgrefurl=http://anticap.wordpress.com/2011/04/29/technophysio-evolution-or-capitalist-biopower/&amp;h=1463&amp;w=2000&amp;sz=804&amp;tbnid=nGEk1qjwq3y6OM:&amp;tbnh=99&amp;tbnw=135&amp;zoom=1&amp;usg=__6ksCY7VtluUDQCFxNsSdQ7gFN-M=&amp;docid=0CxaH1rb35MOeM&amp;sa=X&amp;ei=x3MsUs36OcfZtQaK2IC4BA&amp;ved=0CDoQ9QEwAw&amp;dur=2201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305434" y="1993081"/>
            <a:ext cx="2600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Steve </a:t>
            </a:r>
            <a:r>
              <a:rPr lang="hu-HU" sz="1400" dirty="0" err="1" smtClean="0"/>
              <a:t>Jobs</a:t>
            </a:r>
            <a:r>
              <a:rPr lang="hu-HU" sz="1400" dirty="0" smtClean="0"/>
              <a:t> </a:t>
            </a:r>
            <a:r>
              <a:rPr lang="hu-HU" sz="1400" dirty="0" err="1" smtClean="0"/>
              <a:t>schools</a:t>
            </a:r>
            <a:r>
              <a:rPr lang="hu-HU" sz="1400" dirty="0" smtClean="0"/>
              <a:t> </a:t>
            </a:r>
            <a:r>
              <a:rPr lang="hu-HU" sz="1400" dirty="0" err="1" smtClean="0"/>
              <a:t>in</a:t>
            </a:r>
            <a:r>
              <a:rPr lang="hu-HU" sz="1400" dirty="0" smtClean="0"/>
              <a:t> Holland</a:t>
            </a: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8184" y="38610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http://www.google.hu/imgres?imgurl=http://www.aposdle.tugraz.at/var/aposdle/storage/images/media/images/workplan_small/1307-11-eng-GB/workplan_small.png&amp;imgrefurl=http://www.aposdle.tugraz.at/project/archive/workplan.html&amp;h=534&amp;w=525&amp;sz=149&amp;tbnid=pqepb1QH8D6q8M:&amp;tbnh=90&amp;tbnw=88&amp;zoom=1&amp;usg=__p6CfTmQ1taZERZxP_JrlsVQMZIs=&amp;docid=EX4D2OYi_dcIUM&amp;sa=X&amp;ei=pHYsUs6gAuqk4ATjw4DABQ&amp;ved=0CJEBEPUBMA0&amp;dur=980</a:t>
            </a:r>
          </a:p>
        </p:txBody>
      </p:sp>
      <p:sp>
        <p:nvSpPr>
          <p:cNvPr id="9" name="Balra-jobbra nyíl 8"/>
          <p:cNvSpPr/>
          <p:nvPr/>
        </p:nvSpPr>
        <p:spPr>
          <a:xfrm>
            <a:off x="6876256" y="2492896"/>
            <a:ext cx="28803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B84E-EDD4-46D6-AA2F-CBD08E66684E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0666"/>
            <a:ext cx="1441938" cy="286629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60" y="3933056"/>
            <a:ext cx="2127504" cy="12984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2" y="2215128"/>
            <a:ext cx="2663952" cy="164592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26" y="1993081"/>
            <a:ext cx="1725168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652934"/>
          </a:xfrm>
        </p:spPr>
        <p:txBody>
          <a:bodyPr>
            <a:noAutofit/>
          </a:bodyPr>
          <a:lstStyle/>
          <a:p>
            <a:r>
              <a:rPr lang="hu-HU" sz="2800" dirty="0"/>
              <a:t>Tudásgazdaság </a:t>
            </a:r>
            <a:r>
              <a:rPr lang="hu-HU" sz="2800" dirty="0" smtClean="0"/>
              <a:t>– tanulástudomány </a:t>
            </a:r>
            <a:r>
              <a:rPr lang="hu-HU" sz="1400" dirty="0"/>
              <a:t>(</a:t>
            </a:r>
            <a:r>
              <a:rPr lang="hu-HU" sz="1400" i="1" dirty="0" err="1"/>
              <a:t>Sawyer</a:t>
            </a:r>
            <a:r>
              <a:rPr lang="hu-HU" sz="1400" dirty="0"/>
              <a:t>, 45-47</a:t>
            </a:r>
            <a:r>
              <a:rPr lang="hu-HU" sz="1400" dirty="0" smtClean="0"/>
              <a:t>)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iskolázás standard </a:t>
            </a:r>
            <a:r>
              <a:rPr lang="hu-HU" dirty="0" smtClean="0"/>
              <a:t>modellje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hu-HU" sz="1800" dirty="0"/>
              <a:t>Az iskolázás alapja a tények, szabályok és eljárások elsajátítása;</a:t>
            </a:r>
          </a:p>
          <a:p>
            <a:pPr lvl="1"/>
            <a:r>
              <a:rPr lang="hu-HU" sz="1800" dirty="0"/>
              <a:t>Az iskolázottságot ezek mennyisége tükrözi;</a:t>
            </a:r>
          </a:p>
          <a:p>
            <a:pPr lvl="1"/>
            <a:r>
              <a:rPr lang="hu-HU" sz="1800" dirty="0"/>
              <a:t>A tudást a tanár birtokolja, akinek a dolga ezen tudás átadása a diákok számára;</a:t>
            </a:r>
          </a:p>
          <a:p>
            <a:pPr lvl="1"/>
            <a:r>
              <a:rPr lang="hu-HU" sz="1800" dirty="0"/>
              <a:t>A tanulás az egyszerűbbtől halad a komplexebb felé, de azt, hogy mi az egyszerű/komplex, azt nem a gyermek tanulásának módja, hanem az oktatással foglalkozó szakértők döntik el;</a:t>
            </a:r>
          </a:p>
          <a:p>
            <a:pPr lvl="1"/>
            <a:r>
              <a:rPr lang="hu-HU" sz="1800" dirty="0"/>
              <a:t>Az iskolázás sikeressége a tények és eljárások elsajátításának mértékével mérhető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Az iskolázás új </a:t>
            </a:r>
            <a:r>
              <a:rPr lang="hu-HU" dirty="0" smtClean="0"/>
              <a:t>modellje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hu-HU" dirty="0"/>
              <a:t>A tanulás mélyebb konceptuális megértése a felszínes tényekre és eljárásokra való koncentrálás helyett.</a:t>
            </a:r>
          </a:p>
          <a:p>
            <a:pPr lvl="1"/>
            <a:r>
              <a:rPr lang="hu-HU" dirty="0"/>
              <a:t>A koherens, integrált, egymáshoz kapcsolódó tudás fontossága, szemben az elkülönülő, tantárgyakba tagolt tudással.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kontextualizált</a:t>
            </a:r>
            <a:r>
              <a:rPr lang="hu-HU" dirty="0"/>
              <a:t>, autentikus tudás fontossága, semmint a kontextustól függetlenített osztálytermi gyakorlatok alkalmazása.</a:t>
            </a:r>
          </a:p>
          <a:p>
            <a:pPr lvl="1"/>
            <a:r>
              <a:rPr lang="hu-HU" dirty="0"/>
              <a:t>A kooperációra épülő tanulás fontossága szemben az izolációval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77072"/>
            <a:ext cx="811187" cy="103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83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Autofit/>
          </a:bodyPr>
          <a:lstStyle/>
          <a:p>
            <a:r>
              <a:rPr lang="hu-HU" sz="3200" dirty="0" smtClean="0"/>
              <a:t>Munkaadói </a:t>
            </a:r>
            <a:r>
              <a:rPr lang="hu-HU" sz="3200" dirty="0"/>
              <a:t>elvárások és tendenciák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Statikus szemlélet: </a:t>
            </a:r>
          </a:p>
          <a:p>
            <a:pPr lvl="2"/>
            <a:r>
              <a:rPr lang="hu-HU" sz="2000" dirty="0"/>
              <a:t>Munkáltató: meghatározott végzettségű szakember keresése</a:t>
            </a:r>
          </a:p>
          <a:p>
            <a:pPr lvl="2"/>
            <a:r>
              <a:rPr lang="hu-HU" sz="2000" dirty="0"/>
              <a:t>Egyén: végzettségéhez illeszkedő munkahely keresése</a:t>
            </a:r>
          </a:p>
          <a:p>
            <a:r>
              <a:rPr lang="hu-HU" sz="2000" dirty="0"/>
              <a:t>Dinamikus személet: </a:t>
            </a:r>
          </a:p>
          <a:p>
            <a:pPr lvl="2"/>
            <a:r>
              <a:rPr lang="hu-HU" sz="2000" dirty="0"/>
              <a:t>Munkáltató: meghatározott feladatok ellátásához szükséges kompetenciákkal rendelkező szakember keresése, új, a szervezet számára fontos kompetenciák felismerése, a keresés újraértékelése</a:t>
            </a:r>
          </a:p>
          <a:p>
            <a:pPr lvl="2"/>
            <a:r>
              <a:rPr lang="hu-HU" sz="2000" dirty="0"/>
              <a:t>Egyén: kompetenciáihoz, érdeklődéséhez illeszkedő feladatkör keresése, törekvés a kompetenciáinak a szervezetben való hasznosíthatóság evidencia alapú megmutatására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OECD </a:t>
            </a:r>
            <a:r>
              <a:rPr lang="hu-HU" sz="3600" dirty="0"/>
              <a:t>– Fókusz a kompetencián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14" y="2204864"/>
            <a:ext cx="1987135" cy="26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67744" y="1916832"/>
            <a:ext cx="6770927" cy="364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764704"/>
            <a:ext cx="6491064" cy="792088"/>
          </a:xfrm>
        </p:spPr>
        <p:txBody>
          <a:bodyPr>
            <a:noAutofit/>
          </a:bodyPr>
          <a:lstStyle/>
          <a:p>
            <a:r>
              <a:rPr lang="hu-HU" sz="3200" dirty="0"/>
              <a:t>Minőségi tanulás a felsőoktatásban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tanulás és tanítás minősége</a:t>
            </a:r>
          </a:p>
          <a:p>
            <a:r>
              <a:rPr lang="hu-HU" dirty="0"/>
              <a:t>A minőséget meghatározó tényezők (tanuláskutatás, szervezet és vezetés, HR, képzési program, hallgatók, kompetenciamérés stb.)</a:t>
            </a:r>
          </a:p>
          <a:p>
            <a:r>
              <a:rPr lang="hu-HU" dirty="0"/>
              <a:t>Egy idézet a könyvből: „…az érvényesülő feltételezés az, hogy a végzettek foglalkoztatásának szempontjából az általános kompetenciáknak van a legnagyobb jelentőségük, amíg a kizárólagosan tartalom- alapú, szűken egyes szakterületekhez kötődő kompetenciák nem lehetnek elégségesek…” (39.o.)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30022" y="1536700"/>
            <a:ext cx="281397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4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885</Words>
  <Application>Microsoft Office PowerPoint</Application>
  <PresentationFormat>Diavetítés a képernyőre (4:3 oldalarány)</PresentationFormat>
  <Paragraphs>139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Tanulásfejlesztés, hálózati tanulás, tanuló szervezetek</vt:lpstr>
      <vt:lpstr>Az iskolába lépő 6 évesek –  akik kb. 2070-ben mennek nyugdíjba</vt:lpstr>
      <vt:lpstr>Mit vár tőlük a munkaerőpiac?</vt:lpstr>
      <vt:lpstr>Tanulás - a pályázat koncepciója</vt:lpstr>
      <vt:lpstr>Változó kapcsolat – a munka világa és az iskola</vt:lpstr>
      <vt:lpstr>Tudásgazdaság – tanulástudomány (Sawyer, 45-47)</vt:lpstr>
      <vt:lpstr>Munkaadói elvárások és tendenciák</vt:lpstr>
      <vt:lpstr>OECD – Fókusz a kompetencián</vt:lpstr>
      <vt:lpstr>Minőségi tanulás a felsőoktatásban</vt:lpstr>
      <vt:lpstr>Tanuló szervezet – miért? </vt:lpstr>
      <vt:lpstr>A fejlesztés forrásai és modellje</vt:lpstr>
      <vt:lpstr>A tanuló szervezetté válás támogatása</vt:lpstr>
      <vt:lpstr>Az iskolák kiválasztása - szempontok</vt:lpstr>
      <vt:lpstr>PowerPoint bemutató</vt:lpstr>
      <vt:lpstr>Hálózati tanulás</vt:lpstr>
      <vt:lpstr>Egy komplex és gyakorlatias fejlesztési modell – a PDA</vt:lpstr>
      <vt:lpstr>A PDA mint diagnosztikus és fejlesztési modell</vt:lpstr>
      <vt:lpstr>SWOT - adatgyűjtés és elemzés</vt:lpstr>
      <vt:lpstr>A versengő értékek modell  Quinn és Cameron</vt:lpstr>
      <vt:lpstr>RaDAr – a viselkedés jellemzői</vt:lpstr>
      <vt:lpstr>A konkrét feladatok</vt:lpstr>
      <vt:lpstr>Mitől jók a legjobbak?</vt:lpstr>
      <vt:lpstr>Mitől jók a legjobbak?</vt:lpstr>
      <vt:lpstr>Mitől jók a legjobbak? - finomhangolás</vt:lpstr>
      <vt:lpstr>Miért éri meg az erőfeszítés?</vt:lpstr>
      <vt:lpstr>Fenntarthatóság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Oktszerv</dc:creator>
  <cp:lastModifiedBy>Porkoláb</cp:lastModifiedBy>
  <cp:revision>45</cp:revision>
  <cp:lastPrinted>2014-05-15T23:03:10Z</cp:lastPrinted>
  <dcterms:created xsi:type="dcterms:W3CDTF">2014-04-25T08:50:48Z</dcterms:created>
  <dcterms:modified xsi:type="dcterms:W3CDTF">2014-05-23T08:08:47Z</dcterms:modified>
</cp:coreProperties>
</file>