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8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9" r:id="rId35"/>
    <p:sldId id="290" r:id="rId3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BE80-5C5E-4389-81A2-471736D636C3}" type="datetimeFigureOut">
              <a:rPr lang="hu-HU" smtClean="0"/>
              <a:pPr/>
              <a:t>2020.04.06.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B0B0-735F-42B6-AB2E-92683F38215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BE80-5C5E-4389-81A2-471736D636C3}" type="datetimeFigureOut">
              <a:rPr lang="hu-HU" smtClean="0"/>
              <a:pPr/>
              <a:t>2020.04.06.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B0B0-735F-42B6-AB2E-92683F38215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BE80-5C5E-4389-81A2-471736D636C3}" type="datetimeFigureOut">
              <a:rPr lang="hu-HU" smtClean="0"/>
              <a:pPr/>
              <a:t>2020.04.06.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B0B0-735F-42B6-AB2E-92683F38215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BE80-5C5E-4389-81A2-471736D636C3}" type="datetimeFigureOut">
              <a:rPr lang="hu-HU" smtClean="0"/>
              <a:pPr/>
              <a:t>2020.04.06.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B0B0-735F-42B6-AB2E-92683F38215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BE80-5C5E-4389-81A2-471736D636C3}" type="datetimeFigureOut">
              <a:rPr lang="hu-HU" smtClean="0"/>
              <a:pPr/>
              <a:t>2020.04.06.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B0B0-735F-42B6-AB2E-92683F38215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BE80-5C5E-4389-81A2-471736D636C3}" type="datetimeFigureOut">
              <a:rPr lang="hu-HU" smtClean="0"/>
              <a:pPr/>
              <a:t>2020.04.06.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B0B0-735F-42B6-AB2E-92683F38215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BE80-5C5E-4389-81A2-471736D636C3}" type="datetimeFigureOut">
              <a:rPr lang="hu-HU" smtClean="0"/>
              <a:pPr/>
              <a:t>2020.04.06.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B0B0-735F-42B6-AB2E-92683F38215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BE80-5C5E-4389-81A2-471736D636C3}" type="datetimeFigureOut">
              <a:rPr lang="hu-HU" smtClean="0"/>
              <a:pPr/>
              <a:t>2020.04.06.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B0B0-735F-42B6-AB2E-92683F38215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BE80-5C5E-4389-81A2-471736D636C3}" type="datetimeFigureOut">
              <a:rPr lang="hu-HU" smtClean="0"/>
              <a:pPr/>
              <a:t>2020.04.06.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B0B0-735F-42B6-AB2E-92683F38215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BE80-5C5E-4389-81A2-471736D636C3}" type="datetimeFigureOut">
              <a:rPr lang="hu-HU" smtClean="0"/>
              <a:pPr/>
              <a:t>2020.04.06.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B0B0-735F-42B6-AB2E-92683F38215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BE80-5C5E-4389-81A2-471736D636C3}" type="datetimeFigureOut">
              <a:rPr lang="hu-HU" smtClean="0"/>
              <a:pPr/>
              <a:t>2020.04.06.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B0B0-735F-42B6-AB2E-92683F38215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5BE80-5C5E-4389-81A2-471736D636C3}" type="datetimeFigureOut">
              <a:rPr lang="hu-HU" smtClean="0"/>
              <a:pPr/>
              <a:t>2020.04.06.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8B0B0-735F-42B6-AB2E-92683F382150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utodesk.com/education/free-software/autocad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AutoCAD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alapok</a:t>
            </a:r>
            <a:endParaRPr lang="hu-H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428596" y="357166"/>
            <a:ext cx="3651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navigációs sáv visszahozása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42844" y="142852"/>
            <a:ext cx="6560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 „Rajz” szóra kattintva, újabb parancsok elérhetők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Egyenes összekötő nyíllal 4"/>
          <p:cNvCxnSpPr/>
          <p:nvPr/>
        </p:nvCxnSpPr>
        <p:spPr>
          <a:xfrm rot="5400000">
            <a:off x="107125" y="1107265"/>
            <a:ext cx="1143008" cy="21431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doboz 5"/>
          <p:cNvSpPr txBox="1"/>
          <p:nvPr/>
        </p:nvSpPr>
        <p:spPr>
          <a:xfrm>
            <a:off x="1285852" y="2928934"/>
            <a:ext cx="3585662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hu-HU" dirty="0" smtClean="0"/>
              <a:t>általában az ilyen kis háromszögekre</a:t>
            </a:r>
          </a:p>
          <a:p>
            <a:r>
              <a:rPr lang="hu-HU" dirty="0" smtClean="0"/>
              <a:t>kattintva újabb dolgok elérhetők</a:t>
            </a:r>
            <a:endParaRPr lang="hu-HU" dirty="0"/>
          </a:p>
        </p:txBody>
      </p:sp>
      <p:cxnSp>
        <p:nvCxnSpPr>
          <p:cNvPr id="8" name="Egyenes összekötő nyíllal 7"/>
          <p:cNvCxnSpPr/>
          <p:nvPr/>
        </p:nvCxnSpPr>
        <p:spPr>
          <a:xfrm rot="16200000" flipV="1">
            <a:off x="1857356" y="2000240"/>
            <a:ext cx="1285884" cy="71438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643306" y="6215082"/>
            <a:ext cx="2334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raszterbeállítások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Egyenes összekötő nyíllal 4"/>
          <p:cNvCxnSpPr/>
          <p:nvPr/>
        </p:nvCxnSpPr>
        <p:spPr>
          <a:xfrm flipV="1">
            <a:off x="5500694" y="5715016"/>
            <a:ext cx="928694" cy="50006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nyíllal 6"/>
          <p:cNvCxnSpPr/>
          <p:nvPr/>
        </p:nvCxnSpPr>
        <p:spPr>
          <a:xfrm rot="16200000" flipV="1">
            <a:off x="6715140" y="5572140"/>
            <a:ext cx="785818" cy="64294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42843" y="14093"/>
            <a:ext cx="885831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ha ki van pipálva, és egérrel közelítünk egy objektumhoz, akkor zöld ikonnal fogja jelezni, ha illesztés történik, így nagyon könnyű pl. metszéspontra illeszteni egy újabb objektumot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500298" y="6286520"/>
            <a:ext cx="6402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hogy alul mi érhető el, ide kattintva lehet kipipálni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Egyenes összekötő nyíllal 4"/>
          <p:cNvCxnSpPr/>
          <p:nvPr/>
        </p:nvCxnSpPr>
        <p:spPr>
          <a:xfrm flipV="1">
            <a:off x="3786182" y="5715016"/>
            <a:ext cx="2214578" cy="71438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nyíllal 6"/>
          <p:cNvCxnSpPr/>
          <p:nvPr/>
        </p:nvCxnSpPr>
        <p:spPr>
          <a:xfrm flipV="1">
            <a:off x="6786578" y="5643578"/>
            <a:ext cx="2214578" cy="71438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doboz 7"/>
          <p:cNvSpPr txBox="1"/>
          <p:nvPr/>
        </p:nvSpPr>
        <p:spPr>
          <a:xfrm>
            <a:off x="3500430" y="2643182"/>
            <a:ext cx="2069797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ezeket érdemes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Egyenes összekötő nyíllal 9"/>
          <p:cNvCxnSpPr/>
          <p:nvPr/>
        </p:nvCxnSpPr>
        <p:spPr>
          <a:xfrm flipV="1">
            <a:off x="5643570" y="1071546"/>
            <a:ext cx="2643206" cy="164307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 flipV="1">
            <a:off x="5643570" y="2786058"/>
            <a:ext cx="2428892" cy="14287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428596" y="142852"/>
            <a:ext cx="1822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vonalrajzolás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Egyenes összekötő nyíllal 4"/>
          <p:cNvCxnSpPr/>
          <p:nvPr/>
        </p:nvCxnSpPr>
        <p:spPr>
          <a:xfrm rot="5400000">
            <a:off x="71406" y="857232"/>
            <a:ext cx="785818" cy="50006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doboz 5"/>
          <p:cNvSpPr txBox="1"/>
          <p:nvPr/>
        </p:nvSpPr>
        <p:spPr>
          <a:xfrm>
            <a:off x="1785918" y="3714752"/>
            <a:ext cx="3051733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hu-HU" dirty="0" smtClean="0"/>
              <a:t>dinamikus adatbevitel; ha csak</a:t>
            </a:r>
          </a:p>
          <a:p>
            <a:r>
              <a:rPr lang="hu-HU" dirty="0" smtClean="0"/>
              <a:t>kattintunk, akkor itt kezdi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285720" y="6000768"/>
            <a:ext cx="8715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 koordináták sorrendje kötött: az első mindig az X (itt: vízszintes), a második az Y (itt: függőleges), ha van harmadik, akkor az a Z)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642910" y="2643182"/>
            <a:ext cx="5378845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kattintás a végén; VAGY: hossz TAB szög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57158" y="71414"/>
            <a:ext cx="8429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vonalláncot rajzol; ha be akarjuk fejezni, akkor az utolsó pont után ESC billentyű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500034" y="357166"/>
            <a:ext cx="1491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kész vonal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Clipboard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500034" y="214290"/>
            <a:ext cx="3887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kör (dinamikus adatbevitellel)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Egyenes összekötő nyíllal 5"/>
          <p:cNvCxnSpPr/>
          <p:nvPr/>
        </p:nvCxnSpPr>
        <p:spPr>
          <a:xfrm rot="5400000">
            <a:off x="500034" y="928670"/>
            <a:ext cx="785818" cy="21431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28596" y="857232"/>
            <a:ext cx="8215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CAD (Computer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Aided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Design – Számítógéppel segített tervezés) kiemelt grafikai lehetőségeket biztosít.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500034" y="2285992"/>
            <a:ext cx="738375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Néhány előny: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a tervezés könnyű,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a rajz módosítása könnyű,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vannak animációs lehetőségek,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felületek és térfogatok automatikus számítása lehetséges,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esztétikai elemek (betűtípus, szín, stb.) használhatók.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357422" y="285728"/>
            <a:ext cx="4187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automatikus illesztés (zöld ikon)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Egyenes összekötő nyíllal 4"/>
          <p:cNvCxnSpPr/>
          <p:nvPr/>
        </p:nvCxnSpPr>
        <p:spPr>
          <a:xfrm rot="5400000">
            <a:off x="2643174" y="1857364"/>
            <a:ext cx="2357454" cy="7143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14282" y="6215082"/>
            <a:ext cx="7467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be van kapcsolva az „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orto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” mód (derékszögű vonalvezetés)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Egyenes összekötő nyíllal 4"/>
          <p:cNvCxnSpPr/>
          <p:nvPr/>
        </p:nvCxnSpPr>
        <p:spPr>
          <a:xfrm rot="5400000" flipH="1" flipV="1">
            <a:off x="6072198" y="6000768"/>
            <a:ext cx="642942" cy="7143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57158" y="142852"/>
            <a:ext cx="2460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új rajz itt indítható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Egyenes összekötő nyíllal 4"/>
          <p:cNvCxnSpPr/>
          <p:nvPr/>
        </p:nvCxnSpPr>
        <p:spPr>
          <a:xfrm rot="10800000" flipV="1">
            <a:off x="214282" y="714356"/>
            <a:ext cx="500066" cy="21431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nyíllal 6"/>
          <p:cNvCxnSpPr/>
          <p:nvPr/>
        </p:nvCxnSpPr>
        <p:spPr>
          <a:xfrm rot="5400000">
            <a:off x="892943" y="1107265"/>
            <a:ext cx="107157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14282" y="357166"/>
            <a:ext cx="5654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kezdőknek ezt a sablon ajánlom kiválasztani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285721" y="428604"/>
            <a:ext cx="87154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Minden műszaki rajzhoz legalább 3 féle vonal kell: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vékony folytonos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vastag folytonos (tárgy szélei)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vékony pontvonal (szimmetria)</a:t>
            </a:r>
          </a:p>
          <a:p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AutoCAD-ben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ezek mind külön „fólia”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-t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jelentenek.</a:t>
            </a:r>
          </a:p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Új rajznál csak a vékony folytonos fólia van meg, a vastag folytonos és vékony pontvonal fóliát le kell gyártani. Érdemes minden rajzot a fóliák beállításával elkezdeni; legyen ez automatizmus.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786050" y="142852"/>
            <a:ext cx="1096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katt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ide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Egyenes összekötő nyíllal 4"/>
          <p:cNvCxnSpPr/>
          <p:nvPr/>
        </p:nvCxnSpPr>
        <p:spPr>
          <a:xfrm rot="5400000">
            <a:off x="3000364" y="1000108"/>
            <a:ext cx="928694" cy="7143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786050" y="142852"/>
            <a:ext cx="1096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katt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ide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Egyenes összekötő nyíllal 3"/>
          <p:cNvCxnSpPr/>
          <p:nvPr/>
        </p:nvCxnSpPr>
        <p:spPr>
          <a:xfrm rot="10800000" flipV="1">
            <a:off x="1500166" y="571480"/>
            <a:ext cx="2000264" cy="78581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428596" y="3429000"/>
            <a:ext cx="5892960" cy="83099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 név azonnal ki van jelölve;</a:t>
            </a:r>
          </a:p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leghelyesebb azonnal átírni (csak gépelni kell)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500034" y="3500438"/>
            <a:ext cx="7014613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miután mindkét új fólia megvan, lehet ezeket beállítani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28596" y="642918"/>
            <a:ext cx="84296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Az IBM PC-t 1981. augusztus 12-én mutatták be.</a:t>
            </a:r>
          </a:p>
          <a:p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Autodesk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Inc. az AutoCAD első verzióját 1982. decemberében bocsátotta ki.</a:t>
            </a:r>
          </a:p>
          <a:p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Ez volt a legelső CAD program a PC-re.</a:t>
            </a:r>
          </a:p>
          <a:p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 programot folyamatosan fejlesztik, és széles körben elterjedt.</a:t>
            </a:r>
          </a:p>
          <a:p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Az AutoCAD egy „de facto” ipari szabvánnyá vált. Sok új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CAD-program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másolja az AutoCAD működését és kinézetét.</a:t>
            </a:r>
          </a:p>
          <a:p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Az oktatási verzió letölthető – regisztrációt követően – innen:</a:t>
            </a:r>
          </a:p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https://www.autodesk.com/education/free-software/autocad</a:t>
            </a:r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(1 éves oktatási licenc jár hozzá)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786050" y="142852"/>
            <a:ext cx="1096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katt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ide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Egyenes összekötő nyíllal 3"/>
          <p:cNvCxnSpPr/>
          <p:nvPr/>
        </p:nvCxnSpPr>
        <p:spPr>
          <a:xfrm rot="5400000">
            <a:off x="2786050" y="1071546"/>
            <a:ext cx="1214446" cy="21431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doboz 5"/>
          <p:cNvSpPr txBox="1"/>
          <p:nvPr/>
        </p:nvSpPr>
        <p:spPr>
          <a:xfrm>
            <a:off x="5286380" y="3071810"/>
            <a:ext cx="3650358" cy="83099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legalább ennyi legyen, hogy</a:t>
            </a:r>
          </a:p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 képernyőn látszódjon is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Clipboard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2786050" y="142852"/>
            <a:ext cx="1096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katt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ide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Egyenes összekötő nyíllal 4"/>
          <p:cNvCxnSpPr/>
          <p:nvPr/>
        </p:nvCxnSpPr>
        <p:spPr>
          <a:xfrm rot="5400000">
            <a:off x="2571736" y="928670"/>
            <a:ext cx="1285884" cy="57150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/>
          <p:cNvSpPr txBox="1"/>
          <p:nvPr/>
        </p:nvSpPr>
        <p:spPr>
          <a:xfrm>
            <a:off x="2143108" y="4357694"/>
            <a:ext cx="4750018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nincs pontvonal; előbb be kell tölteni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Egyenes összekötő nyíllal 8"/>
          <p:cNvCxnSpPr/>
          <p:nvPr/>
        </p:nvCxnSpPr>
        <p:spPr>
          <a:xfrm rot="16200000" flipV="1">
            <a:off x="4679157" y="4179099"/>
            <a:ext cx="500066" cy="14287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14282" y="71414"/>
            <a:ext cx="8715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ABC-rendben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vannak; a 3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PONTVONAL-ból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a példarajzokhoz a legsűrűbb illik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85720" y="214290"/>
            <a:ext cx="2829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így már kiválasztható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785786" y="285728"/>
            <a:ext cx="1777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itt bezárható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Egyenes összekötő nyíllal 4"/>
          <p:cNvCxnSpPr/>
          <p:nvPr/>
        </p:nvCxnSpPr>
        <p:spPr>
          <a:xfrm rot="10800000" flipV="1">
            <a:off x="214282" y="642918"/>
            <a:ext cx="785818" cy="57150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786050" y="142852"/>
            <a:ext cx="4269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itt lehet választani a fóliák között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Egyenes összekötő nyíllal 4"/>
          <p:cNvCxnSpPr/>
          <p:nvPr/>
        </p:nvCxnSpPr>
        <p:spPr>
          <a:xfrm rot="16200000" flipH="1">
            <a:off x="4429124" y="928670"/>
            <a:ext cx="785818" cy="7143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57158" y="642918"/>
            <a:ext cx="85725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 most következő leckék nem mutatják be az AutoCAD összes képességét, csak néhány egyszerű rajz elkészítését vesszük végig.</a:t>
            </a:r>
          </a:p>
          <a:p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 képernyő-képek AutoCAD 2018 verzióval készültek.</a:t>
            </a:r>
          </a:p>
          <a:p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 programot mérnökök tervezték mérnököknek, emiatt a működése eltér a szokásostól.</a:t>
            </a:r>
          </a:p>
          <a:p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400" i="1" dirty="0" smtClean="0">
                <a:latin typeface="Times New Roman" pitchFamily="18" charset="0"/>
                <a:cs typeface="Times New Roman" pitchFamily="18" charset="0"/>
              </a:rPr>
              <a:t>Más grafikus program: 1.kijelölöm az objektumot – 2.kiadom a parancsot – 3.paraméterezem</a:t>
            </a:r>
          </a:p>
          <a:p>
            <a:endParaRPr lang="hu-HU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400" i="1" dirty="0" smtClean="0">
                <a:latin typeface="Times New Roman" pitchFamily="18" charset="0"/>
                <a:cs typeface="Times New Roman" pitchFamily="18" charset="0"/>
              </a:rPr>
              <a:t>AutoCAD: 1.kiadom a parancsot és szükség esetén paraméterezem – 2.kijelölöm az objektumot</a:t>
            </a:r>
            <a:endParaRPr lang="hu-H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285728"/>
            <a:ext cx="9144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AutoCAD-ben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általában a parancs jelzi, hogy mikor kell az objektumokat kijelölni. Mivel akár több objektum is kijelölhető, ezért valahogy közölni kell, amikor befejezzük a kijelölést: ezt az ENTER billentyűvel kell megtenni.</a:t>
            </a:r>
          </a:p>
          <a:p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Az ENTER az adatbevitel végét, illetve a végrehajtás parancsot is jelenti.</a:t>
            </a:r>
          </a:p>
          <a:p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Az ESC billentyű minden parancs közben bármikor kiadható: ekkor törli az egész parancsot, mintha el sem kezdtük volna. Tévesztés esetén ez egy jó módszer.</a:t>
            </a:r>
          </a:p>
          <a:p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Sokszor lehet látni és használni „Dinamikus paramétermezőket”. Ezek az egérmutató mellett jelennek meg. Ha több van belőle, akkor ezek között a TAB billentyűvel lehet váltani. Az ENTER véglegesíti a bevitelt.</a:t>
            </a:r>
          </a:p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Jó gyakorlat, ha egérrel kiválasztjuk a parancsikont, majd behúzzuk az egeret a rajzfelületre az egérgombok érintése nélkül; ekkor megjelenik a dinamikus adatbevitel, begépeljük az adatokat és ENTER.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142976" y="285728"/>
            <a:ext cx="2343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indítási kezdőkép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Egyenes összekötő nyíllal 4"/>
          <p:cNvCxnSpPr/>
          <p:nvPr/>
        </p:nvCxnSpPr>
        <p:spPr>
          <a:xfrm rot="16200000" flipV="1">
            <a:off x="785786" y="4429132"/>
            <a:ext cx="3000396" cy="71438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doboz 5"/>
          <p:cNvSpPr txBox="1"/>
          <p:nvPr/>
        </p:nvSpPr>
        <p:spPr>
          <a:xfrm>
            <a:off x="2000232" y="6286520"/>
            <a:ext cx="3886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ide kell kattintani a kezdéshez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500166" y="3143248"/>
            <a:ext cx="1428596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rajzterület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429124" y="3143248"/>
            <a:ext cx="2709396" cy="83099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egér normál állapota</a:t>
            </a:r>
          </a:p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(szálkereszt)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928662" y="214290"/>
            <a:ext cx="4980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érdemes a 2. menüsort is megjeleníteni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Egyenes összekötő nyíllal 4"/>
          <p:cNvCxnSpPr/>
          <p:nvPr/>
        </p:nvCxnSpPr>
        <p:spPr>
          <a:xfrm rot="5400000">
            <a:off x="1857356" y="2143116"/>
            <a:ext cx="2786082" cy="7143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nyíllal 5"/>
          <p:cNvCxnSpPr/>
          <p:nvPr/>
        </p:nvCxnSpPr>
        <p:spPr>
          <a:xfrm rot="5400000">
            <a:off x="1393009" y="750075"/>
            <a:ext cx="285752" cy="7143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642910" y="285728"/>
            <a:ext cx="1560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új menüsor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Egyenes összekötő nyíllal 4"/>
          <p:cNvCxnSpPr/>
          <p:nvPr/>
        </p:nvCxnSpPr>
        <p:spPr>
          <a:xfrm>
            <a:off x="1214414" y="714356"/>
            <a:ext cx="571504" cy="35719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doboz 5"/>
          <p:cNvSpPr txBox="1"/>
          <p:nvPr/>
        </p:nvSpPr>
        <p:spPr>
          <a:xfrm>
            <a:off x="2643174" y="3929066"/>
            <a:ext cx="4706738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 navigációs sáv fontos egység,</a:t>
            </a:r>
          </a:p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de könnyen eltüntethető egy véletlen</a:t>
            </a:r>
          </a:p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kattintással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Egyenes összekötő nyíllal 6"/>
          <p:cNvCxnSpPr/>
          <p:nvPr/>
        </p:nvCxnSpPr>
        <p:spPr>
          <a:xfrm flipV="1">
            <a:off x="7072330" y="3571876"/>
            <a:ext cx="1714512" cy="64294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697</Words>
  <Application>Microsoft Office PowerPoint</Application>
  <PresentationFormat>Diavetítés a képernyőre (4:3 oldalarány)</PresentationFormat>
  <Paragraphs>91</Paragraphs>
  <Slides>35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35</vt:i4>
      </vt:variant>
    </vt:vector>
  </HeadingPairs>
  <TitlesOfParts>
    <vt:vector size="36" baseType="lpstr">
      <vt:lpstr>Office-téma</vt:lpstr>
      <vt:lpstr>AutoCAD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  <vt:lpstr>26. dia</vt:lpstr>
      <vt:lpstr>27. dia</vt:lpstr>
      <vt:lpstr>28. dia</vt:lpstr>
      <vt:lpstr>29. dia</vt:lpstr>
      <vt:lpstr>30. dia</vt:lpstr>
      <vt:lpstr>31. dia</vt:lpstr>
      <vt:lpstr>32. dia</vt:lpstr>
      <vt:lpstr>33. dia</vt:lpstr>
      <vt:lpstr>34. dia</vt:lpstr>
      <vt:lpstr>35.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AutoCAD</dc:title>
  <dc:creator>Zsolt</dc:creator>
  <cp:lastModifiedBy>Zsolt</cp:lastModifiedBy>
  <cp:revision>13</cp:revision>
  <dcterms:created xsi:type="dcterms:W3CDTF">2020-04-06T06:56:10Z</dcterms:created>
  <dcterms:modified xsi:type="dcterms:W3CDTF">2020-04-06T09:47:06Z</dcterms:modified>
</cp:coreProperties>
</file>